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97" r:id="rId1"/>
    <p:sldMasterId id="2147483698" r:id="rId2"/>
  </p:sldMasterIdLst>
  <p:notesMasterIdLst>
    <p:notesMasterId r:id="rId3"/>
  </p:notesMasterIdLst>
  <p:sldIdLst>
    <p:sldId id="256" r:id="rId4"/>
    <p:sldId id="257" r:id="rId5"/>
    <p:sldId id="285" r:id="rId6"/>
    <p:sldId id="288" r:id="rId7"/>
    <p:sldId id="301" r:id="rId8"/>
    <p:sldId id="303" r:id="rId9"/>
    <p:sldId id="304" r:id="rId10"/>
    <p:sldId id="305" r:id="rId11"/>
    <p:sldId id="291" r:id="rId12"/>
    <p:sldId id="287" r:id="rId13"/>
    <p:sldId id="265" r:id="rId14"/>
    <p:sldId id="329" r:id="rId15"/>
    <p:sldId id="292" r:id="rId16"/>
    <p:sldId id="293" r:id="rId17"/>
    <p:sldId id="331" r:id="rId18"/>
    <p:sldId id="286" r:id="rId19"/>
    <p:sldId id="266" r:id="rId20"/>
    <p:sldId id="267" r:id="rId21"/>
    <p:sldId id="294" r:id="rId22"/>
    <p:sldId id="296" r:id="rId23"/>
    <p:sldId id="297" r:id="rId24"/>
    <p:sldId id="298" r:id="rId25"/>
    <p:sldId id="316" r:id="rId26"/>
    <p:sldId id="318" r:id="rId27"/>
    <p:sldId id="319" r:id="rId28"/>
    <p:sldId id="299" r:id="rId29"/>
    <p:sldId id="300" r:id="rId30"/>
    <p:sldId id="323" r:id="rId31"/>
    <p:sldId id="320" r:id="rId32"/>
    <p:sldId id="321" r:id="rId33"/>
    <p:sldId id="332" r:id="rId34"/>
    <p:sldId id="322" r:id="rId35"/>
    <p:sldId id="333" r:id="rId36"/>
    <p:sldId id="263" r:id="rId37"/>
    <p:sldId id="281" r:id="rId38"/>
    <p:sldId id="307" r:id="rId39"/>
    <p:sldId id="282" r:id="rId40"/>
    <p:sldId id="283" r:id="rId41"/>
    <p:sldId id="284" r:id="rId42"/>
    <p:sldId id="334" r:id="rId43"/>
    <p:sldId id="315" r:id="rId44"/>
    <p:sldId id="289" r:id="rId45"/>
    <p:sldId id="311" r:id="rId46"/>
    <p:sldId id="309" r:id="rId47"/>
    <p:sldId id="310" r:id="rId48"/>
    <p:sldId id="314" r:id="rId49"/>
    <p:sldId id="308" r:id="rId50"/>
    <p:sldId id="324" r:id="rId51"/>
    <p:sldId id="313" r:id="rId52"/>
    <p:sldId id="326" r:id="rId53"/>
    <p:sldId id="312" r:id="rId54"/>
    <p:sldId id="327" r:id="rId55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26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52" y="-66"/>
      </p:cViewPr>
      <p:guideLst>
        <p:guide orient="horz" pos="2149"/>
        <p:guide pos="28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presProps" Target="presProps.xml"  /><Relationship Id="rId57" Type="http://schemas.openxmlformats.org/officeDocument/2006/relationships/viewProps" Target="viewProps.xml"  /><Relationship Id="rId58" Type="http://schemas.openxmlformats.org/officeDocument/2006/relationships/theme" Target="theme/theme1.xml"  /><Relationship Id="rId59" Type="http://schemas.openxmlformats.org/officeDocument/2006/relationships/tableStyles" Target="tableStyles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1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roundedCorners val="0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 w="9525">
              <a:noFill/>
            </a:ln>
            <a:effectLst/>
          </c:spPr>
          <c:invertIfNegative val="0"/>
          <c:dLbls>
            <c:delete val="1"/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Python 3.9.12</c:v>
                </c:pt>
                <c:pt idx="1">
                  <c:v>Flask 2.1.2</c:v>
                </c:pt>
                <c:pt idx="2">
                  <c:v>Pandas 1.3.5</c:v>
                </c:pt>
                <c:pt idx="3">
                  <c:v>konlpy0.6.0</c:v>
                </c:pt>
                <c:pt idx="4">
                  <c:v/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5</c:v>
                </c:pt>
                <c:pt idx="2">
                  <c:v>6</c:v>
                </c:pt>
                <c:pt idx="3">
                  <c:v>4</c:v>
                </c:pt>
                <c:pt idx="4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 w="9525">
              <a:noFill/>
            </a:ln>
            <a:effectLst/>
          </c:spPr>
          <c:invertIfNegative val="0"/>
          <c:dLbls>
            <c:delete val="1"/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Python 3.9.12</c:v>
                </c:pt>
                <c:pt idx="1">
                  <c:v>Flask 2.1.2</c:v>
                </c:pt>
                <c:pt idx="2">
                  <c:v>Pandas 1.3.5</c:v>
                </c:pt>
                <c:pt idx="3">
                  <c:v>konlpy0.6.0</c:v>
                </c:pt>
                <c:pt idx="4">
                  <c:v/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6</c:v>
                </c:pt>
                <c:pt idx="4">
                  <c:v>0</c:v>
                </c:pt>
              </c:numCache>
            </c:numRef>
          </c:val>
        </c:ser>
        <c:dLbls>
          <c:delete val="0"/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69"/>
        <c:overlap val="100"/>
        <c:axId val="529608560"/>
        <c:axId val="529606592"/>
      </c:barChart>
      <c:catAx>
        <c:axId val="529608560"/>
        <c:scaling>
          <c:orientation val="maxMin"/>
        </c:scaling>
        <c:axPos val="l"/>
        <c:crossAx val="529606592"/>
        <c:delete val="0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100" b="0" i="0" u="none">
                <a:solidFill>
                  <a:schemeClr val="bg1"/>
                </a:solidFill>
                <a:latin typeface="G마켓 산스 Medium"/>
                <a:ea typeface="G마켓 산스 Medium"/>
                <a:cs typeface="G마켓 산스 Medium"/>
                <a:sym typeface="G마켓 산스 Medium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529606592"/>
        <c:scaling>
          <c:orientation val="minMax"/>
        </c:scaling>
        <c:axPos val="t"/>
        <c:crossAx val="529608560"/>
        <c:delete val="1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sz="1050" b="0" i="0" u="none">
          <a:latin typeface="G마켓 산스 Medium"/>
          <a:ea typeface="G마켓 산스 Medium"/>
          <a:cs typeface="G마켓 산스 Medium"/>
          <a:sym typeface="G마켓 산스 Medium"/>
        </a:defRPr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a21967673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3a21967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3a219676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5" name="Google Shape;475;g13a219676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864865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5" name="Google Shape;475;g13a21967673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5" name="Google Shape;475;g13a21967673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5" name="Google Shape;475;g13a21967673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5" name="Google Shape;475;g13a21967673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5" name="Google Shape;475;g13a21967673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5" name="Google Shape;475;g13a21967673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43" name="Google Shape;44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43" name="Google Shape;44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1" name="Google Shape;511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1" name="Google Shape;511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56427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62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3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82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95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4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69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35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1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06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9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74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7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6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15" Type="http://schemas.openxmlformats.org/officeDocument/2006/relationships/image" Target="../media/image2.png"  /><Relationship Id="rId16" Type="http://schemas.openxmlformats.org/officeDocument/2006/relationships/image" Target="../media/image11.png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chart" Target="../charts/chart1.xml"  /><Relationship Id="rId9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5.png"  /><Relationship Id="rId3" Type="http://schemas.openxmlformats.org/officeDocument/2006/relationships/image" Target="../media/image2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2.png"  /><Relationship Id="rId4" Type="http://schemas.openxmlformats.org/officeDocument/2006/relationships/image" Target="../media/image4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35.png"  /><Relationship Id="rId4" Type="http://schemas.openxmlformats.org/officeDocument/2006/relationships/image" Target="../media/image12.png"  /><Relationship Id="rId5" Type="http://schemas.openxmlformats.org/officeDocument/2006/relationships/image" Target="../media/image4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36.png"  /><Relationship Id="rId4" Type="http://schemas.openxmlformats.org/officeDocument/2006/relationships/image" Target="../media/image12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jpeg"  /><Relationship Id="rId8" Type="http://schemas.openxmlformats.org/officeDocument/2006/relationships/image" Target="../media/image4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5.png"  /><Relationship Id="rId3" Type="http://schemas.openxmlformats.org/officeDocument/2006/relationships/image" Target="../media/image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2.png"  /><Relationship Id="rId4" Type="http://schemas.openxmlformats.org/officeDocument/2006/relationships/image" Target="../media/image5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6.png"  /><Relationship Id="rId11" Type="http://schemas.openxmlformats.org/officeDocument/2006/relationships/image" Target="../media/image57.png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5.png"  /><Relationship Id="rId4" Type="http://schemas.openxmlformats.org/officeDocument/2006/relationships/image" Target="../media/image51.png"  /><Relationship Id="rId5" Type="http://schemas.openxmlformats.org/officeDocument/2006/relationships/image" Target="../media/image12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2.png"  /><Relationship Id="rId4" Type="http://schemas.openxmlformats.org/officeDocument/2006/relationships/image" Target="../media/image51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4.png"  /><Relationship Id="rId11" Type="http://schemas.openxmlformats.org/officeDocument/2006/relationships/image" Target="../media/image57.png"  /><Relationship Id="rId12" Type="http://schemas.openxmlformats.org/officeDocument/2006/relationships/image" Target="../media/image65.png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51.png"  /><Relationship Id="rId4" Type="http://schemas.openxmlformats.org/officeDocument/2006/relationships/image" Target="../media/image12.png"  /><Relationship Id="rId5" Type="http://schemas.openxmlformats.org/officeDocument/2006/relationships/image" Target="../media/image56.png"  /><Relationship Id="rId6" Type="http://schemas.openxmlformats.org/officeDocument/2006/relationships/image" Target="../media/image58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Relationship Id="rId9" Type="http://schemas.openxmlformats.org/officeDocument/2006/relationships/image" Target="../media/image6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2.png"  /><Relationship Id="rId4" Type="http://schemas.openxmlformats.org/officeDocument/2006/relationships/image" Target="../media/image66.jpeg"  /><Relationship Id="rId5" Type="http://schemas.openxmlformats.org/officeDocument/2006/relationships/image" Target="../media/image67.png"  /><Relationship Id="rId6" Type="http://schemas.openxmlformats.org/officeDocument/2006/relationships/image" Target="../media/image68.jpeg"  /><Relationship Id="rId7" Type="http://schemas.openxmlformats.org/officeDocument/2006/relationships/image" Target="../media/image6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image" Target="../media/image76.png"  /><Relationship Id="rId11" Type="http://schemas.openxmlformats.org/officeDocument/2006/relationships/image" Target="../media/image77.png"  /><Relationship Id="rId12" Type="http://schemas.openxmlformats.org/officeDocument/2006/relationships/image" Target="../media/image78.png"  /><Relationship Id="rId13" Type="http://schemas.openxmlformats.org/officeDocument/2006/relationships/image" Target="../media/image79.png"  /><Relationship Id="rId14" Type="http://schemas.openxmlformats.org/officeDocument/2006/relationships/image" Target="../media/image80.png"  /><Relationship Id="rId2" Type="http://schemas.openxmlformats.org/officeDocument/2006/relationships/image" Target="../media/image70.png"  /><Relationship Id="rId3" Type="http://schemas.openxmlformats.org/officeDocument/2006/relationships/image" Target="../media/image35.png"  /><Relationship Id="rId4" Type="http://schemas.openxmlformats.org/officeDocument/2006/relationships/image" Target="../media/image42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Relationship Id="rId8" Type="http://schemas.openxmlformats.org/officeDocument/2006/relationships/image" Target="../media/image74.png"  /><Relationship Id="rId9" Type="http://schemas.openxmlformats.org/officeDocument/2006/relationships/image" Target="../media/image7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5.png"  /><Relationship Id="rId4" Type="http://schemas.openxmlformats.org/officeDocument/2006/relationships/image" Target="../media/image84.png"  /><Relationship Id="rId5" Type="http://schemas.openxmlformats.org/officeDocument/2006/relationships/image" Target="../media/image85.png"  /><Relationship Id="rId6" Type="http://schemas.openxmlformats.org/officeDocument/2006/relationships/image" Target="../media/image86.png"  /><Relationship Id="rId7" Type="http://schemas.openxmlformats.org/officeDocument/2006/relationships/image" Target="../media/image26.png"  /><Relationship Id="rId8" Type="http://schemas.openxmlformats.org/officeDocument/2006/relationships/image" Target="../media/image7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2.png"  /><Relationship Id="rId4" Type="http://schemas.openxmlformats.org/officeDocument/2006/relationships/image" Target="../media/image8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2.png"  /><Relationship Id="rId4" Type="http://schemas.openxmlformats.org/officeDocument/2006/relationships/image" Target="../media/image88.png"  /><Relationship Id="rId5" Type="http://schemas.openxmlformats.org/officeDocument/2006/relationships/image" Target="../media/image89.png"  /><Relationship Id="rId6" Type="http://schemas.openxmlformats.org/officeDocument/2006/relationships/image" Target="../media/image90.jpeg"  /><Relationship Id="rId7" Type="http://schemas.openxmlformats.org/officeDocument/2006/relationships/image" Target="../media/image91.png"  /><Relationship Id="rId8" Type="http://schemas.openxmlformats.org/officeDocument/2006/relationships/image" Target="../media/image92.png"  /><Relationship Id="rId9" Type="http://schemas.openxmlformats.org/officeDocument/2006/relationships/image" Target="../media/image9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3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0.png"  /><Relationship Id="rId6" Type="http://schemas.openxmlformats.org/officeDocument/2006/relationships/image" Target="../media/image42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Relationship Id="rId9" Type="http://schemas.openxmlformats.org/officeDocument/2006/relationships/image" Target="../media/image3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81.png"  /><Relationship Id="rId4" Type="http://schemas.openxmlformats.org/officeDocument/2006/relationships/image" Target="../media/image94.png"  /><Relationship Id="rId5" Type="http://schemas.openxmlformats.org/officeDocument/2006/relationships/image" Target="../media/image95.png"  /><Relationship Id="rId6" Type="http://schemas.openxmlformats.org/officeDocument/2006/relationships/image" Target="../media/image9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image" Target="../media/image22.png"  /><Relationship Id="rId11" Type="http://schemas.openxmlformats.org/officeDocument/2006/relationships/image" Target="../media/image18.png"  /><Relationship Id="rId12" Type="http://schemas.openxmlformats.org/officeDocument/2006/relationships/image" Target="../media/image23.png"  /><Relationship Id="rId2" Type="http://schemas.openxmlformats.org/officeDocument/2006/relationships/image" Target="../media/image15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3.png"  /><Relationship Id="rId3" Type="http://schemas.openxmlformats.org/officeDocument/2006/relationships/image" Target="../media/image97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Relationship Id="rId6" Type="http://schemas.openxmlformats.org/officeDocument/2006/relationships/image" Target="../media/image98.png"  /><Relationship Id="rId7" Type="http://schemas.openxmlformats.org/officeDocument/2006/relationships/image" Target="../media/image99.png"  /><Relationship Id="rId8" Type="http://schemas.openxmlformats.org/officeDocument/2006/relationships/image" Target="../media/image10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3.png"  /><Relationship Id="rId3" Type="http://schemas.openxmlformats.org/officeDocument/2006/relationships/image" Target="../media/image3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3.png"  /><Relationship Id="rId3" Type="http://schemas.openxmlformats.org/officeDocument/2006/relationships/image" Target="../media/image35.png"  /><Relationship Id="rId4" Type="http://schemas.openxmlformats.org/officeDocument/2006/relationships/image" Target="../media/image101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3.png"  /><Relationship Id="rId3" Type="http://schemas.openxmlformats.org/officeDocument/2006/relationships/image" Target="../media/image35.png"  /><Relationship Id="rId4" Type="http://schemas.openxmlformats.org/officeDocument/2006/relationships/image" Target="../media/image102.jpeg"  /><Relationship Id="rId5" Type="http://schemas.openxmlformats.org/officeDocument/2006/relationships/image" Target="../media/image103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5.png"  /><Relationship Id="rId3" Type="http://schemas.openxmlformats.org/officeDocument/2006/relationships/image" Target="../media/image2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5.png"  /><Relationship Id="rId4" Type="http://schemas.openxmlformats.org/officeDocument/2006/relationships/image" Target="../media/image12.png"  /><Relationship Id="rId5" Type="http://schemas.openxmlformats.org/officeDocument/2006/relationships/image" Target="../media/image104.jpeg"  /><Relationship Id="rId6" Type="http://schemas.openxmlformats.org/officeDocument/2006/relationships/image" Target="../media/image105.jpeg"  /><Relationship Id="rId7" Type="http://schemas.openxmlformats.org/officeDocument/2006/relationships/image" Target="../media/image106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0.png"  /><Relationship Id="rId3" Type="http://schemas.openxmlformats.org/officeDocument/2006/relationships/image" Target="../media/image36.png"  /><Relationship Id="rId4" Type="http://schemas.openxmlformats.org/officeDocument/2006/relationships/image" Target="../media/image35.png"  /><Relationship Id="rId5" Type="http://schemas.openxmlformats.org/officeDocument/2006/relationships/image" Target="../media/image107.png"  /><Relationship Id="rId6" Type="http://schemas.openxmlformats.org/officeDocument/2006/relationships/image" Target="../media/image73.png"  /><Relationship Id="rId7" Type="http://schemas.openxmlformats.org/officeDocument/2006/relationships/image" Target="../media/image10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09.png"  /><Relationship Id="rId3" Type="http://schemas.openxmlformats.org/officeDocument/2006/relationships/image" Target="../media/image7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10.png"  /><Relationship Id="rId3" Type="http://schemas.openxmlformats.org/officeDocument/2006/relationships/image" Target="../media/image7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11.png"  /><Relationship Id="rId3" Type="http://schemas.openxmlformats.org/officeDocument/2006/relationships/image" Target="../media/image112.png"  /><Relationship Id="rId4" Type="http://schemas.openxmlformats.org/officeDocument/2006/relationships/image" Target="../media/image112.png"  /></Relationships>
</file>

<file path=ppt/slides/_rels/slide41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2.xml"  /><Relationship Id="rId4" Type="http://schemas.openxmlformats.org/officeDocument/2006/relationships/image" Target="../media/image73.png"  /><Relationship Id="rId5" Type="http://schemas.openxmlformats.org/officeDocument/2006/relationships/image" Target="../media/image11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5.png"  /><Relationship Id="rId3" Type="http://schemas.openxmlformats.org/officeDocument/2006/relationships/image" Target="../media/image2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3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6.png"  /><Relationship Id="rId3" Type="http://schemas.openxmlformats.org/officeDocument/2006/relationships/image" Target="../media/image73.png"  /><Relationship Id="rId4" Type="http://schemas.openxmlformats.org/officeDocument/2006/relationships/image" Target="../media/image114.png"  /><Relationship Id="rId5" Type="http://schemas.openxmlformats.org/officeDocument/2006/relationships/image" Target="../media/image115.png"  /><Relationship Id="rId6" Type="http://schemas.openxmlformats.org/officeDocument/2006/relationships/image" Target="../media/image116.png"  /><Relationship Id="rId7" Type="http://schemas.openxmlformats.org/officeDocument/2006/relationships/image" Target="../media/image11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5.png"  /><Relationship Id="rId3" Type="http://schemas.openxmlformats.org/officeDocument/2006/relationships/image" Target="../media/image2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5.png"  /><Relationship Id="rId3" Type="http://schemas.openxmlformats.org/officeDocument/2006/relationships/image" Target="../media/image12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118.png"  /><Relationship Id="rId7" Type="http://schemas.openxmlformats.org/officeDocument/2006/relationships/image" Target="../media/image119.png"  /><Relationship Id="rId8" Type="http://schemas.openxmlformats.org/officeDocument/2006/relationships/image" Target="../media/image120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2.png"  /><Relationship Id="rId3" Type="http://schemas.openxmlformats.org/officeDocument/2006/relationships/image" Target="../media/image42.png"  /><Relationship Id="rId4" Type="http://schemas.openxmlformats.org/officeDocument/2006/relationships/image" Target="../media/image36.png"  /><Relationship Id="rId5" Type="http://schemas.openxmlformats.org/officeDocument/2006/relationships/image" Target="../media/image121.png"  /><Relationship Id="rId6" Type="http://schemas.openxmlformats.org/officeDocument/2006/relationships/image" Target="../media/image12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6.png"  /><Relationship Id="rId4" Type="http://schemas.openxmlformats.org/officeDocument/2006/relationships/image" Target="../media/image12.png"  /><Relationship Id="rId5" Type="http://schemas.openxmlformats.org/officeDocument/2006/relationships/image" Target="../media/image27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4.png"  /><Relationship Id="rId3" Type="http://schemas.openxmlformats.org/officeDocument/2006/relationships/image" Target="../media/image123.png"  /><Relationship Id="rId4" Type="http://schemas.openxmlformats.org/officeDocument/2006/relationships/image" Target="../media/image2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73.png"  /><Relationship Id="rId3" Type="http://schemas.openxmlformats.org/officeDocument/2006/relationships/hyperlink" Target="https://arxiv.org/pdf/1810.04805.pdf" TargetMode="External" /><Relationship Id="rId4" Type="http://schemas.openxmlformats.org/officeDocument/2006/relationships/hyperlink" Target="https://proceedings.neurips.cc/paper/2017/file/3f5ee243547dee91fbd053c1c4a845aa-Paper.pdf" TargetMode="External" /><Relationship Id="rId5" Type="http://schemas.openxmlformats.org/officeDocument/2006/relationships/hyperlink" Target="https://www.koreascience.or.kr/article/JAKO201008054534296.pdf" TargetMode="External" /><Relationship Id="rId6" Type="http://schemas.openxmlformats.org/officeDocument/2006/relationships/hyperlink" Target="https://lilianweng.github.io/posts/2020-10-29-odqa/" TargetMode="External"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5.png"  /><Relationship Id="rId3" Type="http://schemas.openxmlformats.org/officeDocument/2006/relationships/image" Target="../media/image26.png"  /><Relationship Id="rId4" Type="http://schemas.openxmlformats.org/officeDocument/2006/relationships/image" Target="../media/image7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2.png"  /><Relationship Id="rId3" Type="http://schemas.openxmlformats.org/officeDocument/2006/relationships/image" Target="../media/image28.jpeg"  /><Relationship Id="rId4" Type="http://schemas.openxmlformats.org/officeDocument/2006/relationships/image" Target="../media/image29.jpeg"  /><Relationship Id="rId5" Type="http://schemas.openxmlformats.org/officeDocument/2006/relationships/image" Target="../media/image3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6.png"  /><Relationship Id="rId4" Type="http://schemas.openxmlformats.org/officeDocument/2006/relationships/image" Target="../media/image12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2" Type="http://schemas.openxmlformats.org/officeDocument/2006/relationships/image" Target="../media/image35.png"  /><Relationship Id="rId3" Type="http://schemas.openxmlformats.org/officeDocument/2006/relationships/image" Target="../media/image12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f64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113955" y="2213047"/>
            <a:ext cx="10424443" cy="5945500"/>
            <a:chOff x="10113955" y="2213047"/>
            <a:chExt cx="10424443" cy="59455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10113955" y="2213047"/>
              <a:ext cx="10424443" cy="5945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005257" y="771262"/>
            <a:ext cx="10672665" cy="37135"/>
            <a:chOff x="1005257" y="771262"/>
            <a:chExt cx="10672665" cy="37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05257" y="771262"/>
              <a:ext cx="10672665" cy="371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05257" y="1286714"/>
            <a:ext cx="10672665" cy="37135"/>
            <a:chOff x="1005257" y="1286714"/>
            <a:chExt cx="10672665" cy="371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05257" y="1286714"/>
              <a:ext cx="10672665" cy="37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6147588" y="2685893"/>
            <a:ext cx="938153" cy="812480"/>
            <a:chOff x="16147588" y="2685893"/>
            <a:chExt cx="938153" cy="8124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3680000">
              <a:off x="16147588" y="2685893"/>
              <a:ext cx="938153" cy="8124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6523824" y="-184757"/>
            <a:ext cx="2171956" cy="2093765"/>
            <a:chOff x="16523824" y="-184757"/>
            <a:chExt cx="2171956" cy="20937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4260000">
              <a:off x="16523824" y="-184757"/>
              <a:ext cx="2171956" cy="2093765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2233662" y="8719592"/>
            <a:ext cx="2779351" cy="444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모델 개발 환경 및 버전</a:t>
            </a:r>
            <a:endParaRPr kumimoji="0" lang="ko-KR" altLang="en-US" sz="24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5856" y="1556326"/>
            <a:ext cx="111075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ko-KR" altLang="en-US" sz="4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역사 </a:t>
            </a:r>
            <a:r>
              <a:rPr kumimoji="0" lang="en-US" altLang="ko-KR" sz="4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BIG</a:t>
            </a:r>
            <a:r>
              <a:rPr kumimoji="0" lang="ko-KR" altLang="en-US" sz="4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데이터를 활용한 한국사</a:t>
            </a:r>
            <a:br>
              <a:rPr kumimoji="0" lang="ko-KR" altLang="en-US" sz="4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</a:br>
            <a:r>
              <a:rPr kumimoji="0" lang="en-US" altLang="ko-KR" sz="4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MRC(</a:t>
            </a:r>
            <a:r>
              <a:rPr kumimoji="0" lang="ko-KR" altLang="en-US" sz="4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기계독해</a:t>
            </a:r>
            <a:r>
              <a:rPr kumimoji="0" lang="en-US" altLang="ko-KR" sz="4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모델 기반 간편한 질의응답 서비스 시스템 구축</a:t>
            </a:r>
            <a:endParaRPr kumimoji="0" lang="en-US" altLang="ko-KR" sz="36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  <a:cs typeface="+mn-cs"/>
            </a:endParaRPr>
          </a:p>
        </p:txBody>
      </p:sp>
      <p:graphicFrame>
        <p:nvGraphicFramePr>
          <p:cNvPr id="24" name="차트 23"/>
          <p:cNvGraphicFramePr/>
          <p:nvPr/>
        </p:nvGraphicFramePr>
        <p:xfrm>
          <a:off x="1024591" y="6375900"/>
          <a:ext cx="5184772" cy="1962564"/>
        </p:xfrm>
        <a:graphic>
          <a:graphicData uri="http://schemas.openxmlformats.org/drawingml/2006/chart">
            <c:chart r:id="rId8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996229" y="4465310"/>
            <a:ext cx="9283172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6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  <a:p>
            <a:pPr marL="11430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위키 데이터와 국정 교과서 데이터를 데이터 셋으로 사용</a:t>
            </a:r>
            <a:r>
              <a:rPr kumimoji="0" lang="en-US" altLang="ko-KR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. </a:t>
            </a:r>
            <a:endParaRPr kumimoji="0" lang="en-US" altLang="ko-KR" sz="20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  <a:p>
            <a:pPr marL="11430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사용된 데이터를 </a:t>
            </a:r>
            <a:r>
              <a:rPr kumimoji="0" lang="en-US" altLang="ko-KR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konlpy</a:t>
            </a:r>
            <a:r>
              <a:rPr kumimoji="0" lang="ko-KR" altLang="en-US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의 </a:t>
            </a:r>
            <a:r>
              <a:rPr kumimoji="0" lang="en-US" altLang="ko-KR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tag</a:t>
            </a:r>
            <a:r>
              <a:rPr kumimoji="0" lang="ko-KR" altLang="en-US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를 통해 분석하고 입력되는 질문과 일치하는 문서 반환</a:t>
            </a:r>
            <a:r>
              <a:rPr kumimoji="0" lang="en-US" altLang="ko-KR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→ 사용자가 입력한 질문의 답을 매칭을 반환해주는 응용프로그램 개발</a:t>
            </a:r>
            <a:endParaRPr kumimoji="0" lang="ko-KR" altLang="en-US" sz="20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  <a:p>
            <a:pPr marL="11430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100" b="1" i="0" u="none" strike="noStrike" kern="1200" cap="none" spc="0" normalizeH="0" baseline="0">
              <a:solidFill>
                <a:srgbClr val="c0504d"/>
              </a:solidFill>
              <a:effectLst/>
              <a:uLnTx/>
              <a:uFillTx/>
              <a:latin typeface="G마켓 산스 Medium"/>
              <a:ea typeface="G마켓 산스 Medium"/>
              <a:cs typeface="+mn-cs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946608" y="3530044"/>
            <a:ext cx="1221994" cy="122199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715070" y="4609697"/>
            <a:ext cx="1231538" cy="123153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338631" y="3922294"/>
            <a:ext cx="1221994" cy="122199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5992069" y="5144288"/>
            <a:ext cx="1231538" cy="123153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612649" y="5623382"/>
            <a:ext cx="1359401" cy="13594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0646" y="3960680"/>
            <a:ext cx="3295544" cy="548320"/>
          </a:xfrm>
          <a:prstGeom prst="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30057" y="4046492"/>
            <a:ext cx="3240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프로젝트 요약 및 진행 타임라인 </a:t>
            </a:r>
            <a:endParaRPr kumimoji="0" lang="ko-KR" altLang="en-US" sz="1800" b="1" i="0" u="none" strike="noStrike" kern="1200" cap="none" spc="0" normalizeH="0" baseline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10270259" y="7405667"/>
            <a:ext cx="2171956" cy="2093765"/>
            <a:chOff x="9470708" y="7019763"/>
            <a:chExt cx="2171956" cy="20937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8940000">
              <a:off x="9470708" y="7019763"/>
              <a:ext cx="2171956" cy="2093765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8303501" y="8782776"/>
            <a:ext cx="1502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800" b="1">
                <a:solidFill>
                  <a:srgbClr val="ffffff"/>
                </a:solidFill>
                <a:latin typeface="나눔스퀘어 Bold"/>
                <a:ea typeface="나눔스퀘어 Bold"/>
              </a:rPr>
              <a:t>진행 타임라인</a:t>
            </a:r>
            <a:endParaRPr lang="ko-KR" altLang="en-US" sz="1800" b="1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5856" y="824993"/>
            <a:ext cx="248177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rgbClr val="ffffff"/>
                </a:solidFill>
                <a:latin typeface="HY견고딕"/>
                <a:ea typeface="HY견고딕"/>
              </a:rPr>
              <a:t>기업프로젝트 </a:t>
            </a:r>
            <a:r>
              <a:rPr lang="en-US" altLang="ko-KR" sz="2000">
                <a:solidFill>
                  <a:srgbClr val="ffffff"/>
                </a:solidFill>
                <a:latin typeface="HY견고딕"/>
                <a:ea typeface="HY견고딕"/>
              </a:rPr>
              <a:t>- 4</a:t>
            </a:r>
            <a:r>
              <a:rPr lang="ko-KR" altLang="en-US" sz="2000">
                <a:solidFill>
                  <a:srgbClr val="ffffff"/>
                </a:solidFill>
                <a:latin typeface="HY견고딕"/>
                <a:ea typeface="HY견고딕"/>
              </a:rPr>
              <a:t>팀</a:t>
            </a:r>
            <a:endParaRPr lang="ko-KR" altLang="en-US" sz="2000">
              <a:solidFill>
                <a:srgbClr val="ffffff"/>
              </a:solidFill>
              <a:latin typeface="HY견고딕"/>
              <a:ea typeface="HY견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51199" y="7123237"/>
            <a:ext cx="5084605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1800">
                <a:solidFill>
                  <a:srgbClr val="ffffff"/>
                </a:solidFill>
                <a:effectLst/>
                <a:latin typeface="나눔스퀘어 Bold"/>
                <a:ea typeface="나눔스퀘어 Bold"/>
              </a:rPr>
              <a:t>&lt;4</a:t>
            </a:r>
            <a:r>
              <a:rPr lang="ko-KR" altLang="en-US" sz="1800">
                <a:solidFill>
                  <a:srgbClr val="ffffff"/>
                </a:solidFill>
                <a:effectLst/>
                <a:latin typeface="나눔스퀘어 Bold"/>
                <a:ea typeface="나눔스퀘어 Bold"/>
              </a:rPr>
              <a:t>팀</a:t>
            </a:r>
            <a:r>
              <a:rPr lang="en-US" altLang="ko-KR" sz="1800">
                <a:solidFill>
                  <a:srgbClr val="ffffff"/>
                </a:solidFill>
                <a:effectLst/>
                <a:latin typeface="나눔스퀘어 Bold"/>
                <a:ea typeface="나눔스퀘어 Bold"/>
              </a:rPr>
              <a:t>&gt;</a:t>
            </a:r>
            <a:endParaRPr lang="en-US" altLang="ko-KR" sz="1800">
              <a:solidFill>
                <a:srgbClr val="ffffff"/>
              </a:solidFill>
              <a:effectLst/>
              <a:latin typeface="나눔스퀘어 Bold"/>
              <a:ea typeface="나눔스퀘어 Bold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1800">
                <a:solidFill>
                  <a:srgbClr val="ffffff"/>
                </a:solidFill>
                <a:effectLst/>
                <a:latin typeface="나눔스퀘어 Bold"/>
                <a:ea typeface="나눔스퀘어 Bold"/>
              </a:rPr>
              <a:t>팀장 김민균 </a:t>
            </a:r>
            <a:endParaRPr lang="ko-KR" altLang="en-US" sz="1800">
              <a:solidFill>
                <a:srgbClr val="ffffff"/>
              </a:solidFill>
              <a:effectLst/>
              <a:latin typeface="나눔스퀘어 Bold"/>
              <a:ea typeface="나눔스퀘어 Bold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1800">
                <a:solidFill>
                  <a:srgbClr val="ffffff"/>
                </a:solidFill>
                <a:effectLst/>
                <a:latin typeface="나눔스퀘어 Bold"/>
                <a:ea typeface="나눔스퀘어 Bold"/>
              </a:rPr>
              <a:t>팀원 김원익</a:t>
            </a:r>
            <a:r>
              <a:rPr lang="en-US" altLang="ko-KR" sz="1800">
                <a:solidFill>
                  <a:srgbClr val="ffffff"/>
                </a:solidFill>
                <a:effectLst/>
                <a:latin typeface="나눔스퀘어 Bold"/>
                <a:ea typeface="나눔스퀘어 Bold"/>
              </a:rPr>
              <a:t>, </a:t>
            </a:r>
            <a:r>
              <a:rPr lang="ko-KR" altLang="en-US" sz="1800">
                <a:solidFill>
                  <a:srgbClr val="ffffff"/>
                </a:solidFill>
                <a:effectLst/>
                <a:latin typeface="나눔스퀘어 Bold"/>
                <a:ea typeface="나눔스퀘어 Bold"/>
              </a:rPr>
              <a:t>팀원 박준서</a:t>
            </a:r>
            <a:r>
              <a:rPr lang="en-US" altLang="ko-KR" sz="1800">
                <a:solidFill>
                  <a:srgbClr val="ffffff"/>
                </a:solidFill>
                <a:effectLst/>
                <a:latin typeface="나눔스퀘어 Bold"/>
                <a:ea typeface="나눔스퀘어 Bold"/>
              </a:rPr>
              <a:t>, </a:t>
            </a:r>
            <a:r>
              <a:rPr lang="ko-KR" altLang="en-US" sz="1800">
                <a:solidFill>
                  <a:srgbClr val="ffffff"/>
                </a:solidFill>
                <a:effectLst/>
                <a:latin typeface="나눔스퀘어 Bold"/>
                <a:ea typeface="나눔스퀘어 Bold"/>
              </a:rPr>
              <a:t>팀원 한유림</a:t>
            </a:r>
            <a:r>
              <a:rPr lang="en-US" altLang="ko-KR" sz="1800">
                <a:solidFill>
                  <a:srgbClr val="ffffff"/>
                </a:solidFill>
                <a:effectLst/>
                <a:latin typeface="나눔스퀘어 Bold"/>
                <a:ea typeface="나눔스퀘어 Bold"/>
              </a:rPr>
              <a:t>, </a:t>
            </a:r>
            <a:r>
              <a:rPr lang="ko-KR" altLang="en-US" sz="1800">
                <a:solidFill>
                  <a:srgbClr val="ffffff"/>
                </a:solidFill>
                <a:effectLst/>
                <a:latin typeface="나눔스퀘어 Bold"/>
                <a:ea typeface="나눔스퀘어 Bold"/>
              </a:rPr>
              <a:t>팀원 조수현</a:t>
            </a:r>
            <a:endParaRPr lang="ko-KR" altLang="en-US" sz="1800">
              <a:solidFill>
                <a:srgbClr val="ffffff"/>
              </a:solidFill>
              <a:effectLst/>
              <a:latin typeface="나눔스퀘어 Bold"/>
              <a:ea typeface="나눔스퀘어 Bold"/>
            </a:endParaRPr>
          </a:p>
          <a:p>
            <a:pPr lvl="0">
              <a:defRPr/>
            </a:pPr>
            <a:endParaRPr lang="ko-KR" altLang="en-US"/>
          </a:p>
        </p:txBody>
      </p:sp>
      <p:grpSp>
        <p:nvGrpSpPr>
          <p:cNvPr id="135" name="그룹 1005"/>
          <p:cNvGrpSpPr/>
          <p:nvPr/>
        </p:nvGrpSpPr>
        <p:grpSpPr>
          <a:xfrm rot="0">
            <a:off x="1064992" y="3689393"/>
            <a:ext cx="10672665" cy="37135"/>
            <a:chOff x="1005257" y="1286714"/>
            <a:chExt cx="10672665" cy="37135"/>
          </a:xfrm>
        </p:grpSpPr>
        <p:pic>
          <p:nvPicPr>
            <p:cNvPr id="136" name="Object 18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05257" y="1286714"/>
              <a:ext cx="10672665" cy="37135"/>
            </a:xfrm>
            <a:prstGeom prst="rect">
              <a:avLst/>
            </a:prstGeom>
          </p:spPr>
        </p:pic>
      </p:grpSp>
      <p:grpSp>
        <p:nvGrpSpPr>
          <p:cNvPr id="1008" name=""/>
          <p:cNvGrpSpPr/>
          <p:nvPr/>
        </p:nvGrpSpPr>
        <p:grpSpPr>
          <a:xfrm rot="0">
            <a:off x="6721843" y="5943695"/>
            <a:ext cx="4844314" cy="2767874"/>
            <a:chOff x="6721843" y="5943695"/>
            <a:chExt cx="4844314" cy="2767874"/>
          </a:xfrm>
        </p:grpSpPr>
        <p:sp>
          <p:nvSpPr>
            <p:cNvPr id="2" name="직사각형 1"/>
            <p:cNvSpPr/>
            <p:nvPr/>
          </p:nvSpPr>
          <p:spPr>
            <a:xfrm>
              <a:off x="6721843" y="6021948"/>
              <a:ext cx="4844314" cy="257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84070" y="6557834"/>
              <a:ext cx="1780346" cy="46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en-US" altLang="ko-KR">
                  <a:solidFill>
                    <a:schemeClr val="tx1"/>
                  </a:solidFill>
                  <a:effectLst/>
                  <a:latin typeface="나눔스퀘어 Bold"/>
                  <a:ea typeface="나눔스퀘어 Bold"/>
                </a:rPr>
                <a:t>2022.06.03</a:t>
              </a:r>
              <a:endParaRPr lang="en-US" altLang="ko-KR">
                <a:solidFill>
                  <a:schemeClr val="tx1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604019" y="6585612"/>
              <a:ext cx="2147812" cy="46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>
                  <a:solidFill>
                    <a:schemeClr val="tx1"/>
                  </a:solidFill>
                  <a:effectLst/>
                  <a:latin typeface="나눔스퀘어 Bold"/>
                  <a:ea typeface="나눔스퀘어 Bold"/>
                </a:rPr>
                <a:t>데이터 수집 및 전 처리 </a:t>
              </a:r>
              <a:endParaRPr lang="en-US" altLang="ko-KR">
                <a:solidFill>
                  <a:schemeClr val="tx1"/>
                </a:solidFill>
                <a:effectLst/>
                <a:latin typeface="나눔스퀘어 Bold"/>
                <a:ea typeface="나눔스퀘어 Bold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78480" y="6148917"/>
              <a:ext cx="1578867" cy="46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en-US" altLang="ko-KR">
                  <a:solidFill>
                    <a:schemeClr val="tx1"/>
                  </a:solidFill>
                  <a:effectLst/>
                  <a:latin typeface="나눔스퀘어 Bold"/>
                  <a:ea typeface="나눔스퀘어 Bold"/>
                </a:rPr>
                <a:t>2022.05.30</a:t>
              </a:r>
              <a:endParaRPr lang="en-US" altLang="ko-KR">
                <a:solidFill>
                  <a:schemeClr val="tx1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786145" y="7379753"/>
              <a:ext cx="1780346" cy="46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en-US" altLang="ko-KR">
                  <a:solidFill>
                    <a:schemeClr val="tx1"/>
                  </a:solidFill>
                  <a:effectLst/>
                  <a:latin typeface="나눔스퀘어 Bold"/>
                  <a:ea typeface="나눔스퀘어 Bold"/>
                </a:rPr>
                <a:t>2022.06.20</a:t>
              </a:r>
              <a:endParaRPr lang="en-US" altLang="ko-KR">
                <a:solidFill>
                  <a:schemeClr val="tx1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98723" y="7817284"/>
              <a:ext cx="1780346" cy="46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en-US" altLang="ko-KR">
                  <a:solidFill>
                    <a:schemeClr val="tx1"/>
                  </a:solidFill>
                  <a:effectLst/>
                  <a:latin typeface="나눔스퀘어 Bold"/>
                  <a:ea typeface="나눔스퀘어 Bold"/>
                </a:rPr>
                <a:t>2022.06.24</a:t>
              </a:r>
              <a:endParaRPr lang="en-US" altLang="ko-KR">
                <a:solidFill>
                  <a:schemeClr val="tx1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777740" y="6966554"/>
              <a:ext cx="1780346" cy="46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en-US" altLang="ko-KR">
                  <a:solidFill>
                    <a:schemeClr val="tx1"/>
                  </a:solidFill>
                  <a:effectLst/>
                  <a:latin typeface="나눔스퀘어 Bold"/>
                  <a:ea typeface="나눔스퀘어 Bold"/>
                </a:rPr>
                <a:t>2022.06.15</a:t>
              </a:r>
              <a:endParaRPr lang="en-US" altLang="ko-KR">
                <a:solidFill>
                  <a:schemeClr val="tx1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619134" y="7405667"/>
              <a:ext cx="1495583" cy="46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>
                  <a:solidFill>
                    <a:schemeClr val="tx1"/>
                  </a:solidFill>
                  <a:latin typeface="나눔스퀘어 Bold"/>
                  <a:ea typeface="나눔스퀘어 Bold"/>
                </a:rPr>
                <a:t>웹 페이지 제작</a:t>
              </a:r>
              <a:r>
                <a:rPr lang="ko-KR" altLang="en-US">
                  <a:solidFill>
                    <a:schemeClr val="tx1"/>
                  </a:solidFill>
                  <a:effectLst/>
                  <a:latin typeface="나눔스퀘어 Bold"/>
                  <a:ea typeface="나눔스퀘어 Bold"/>
                </a:rPr>
                <a:t> </a:t>
              </a:r>
              <a:endParaRPr lang="en-US" altLang="ko-KR">
                <a:solidFill>
                  <a:schemeClr val="tx1"/>
                </a:solidFill>
                <a:effectLst/>
                <a:latin typeface="나눔스퀘어 Bold"/>
                <a:ea typeface="나눔스퀘어 Bol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658001" y="6979492"/>
              <a:ext cx="2025093" cy="46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>
                  <a:solidFill>
                    <a:schemeClr val="tx1"/>
                  </a:solidFill>
                  <a:latin typeface="나눔스퀘어 Bold"/>
                  <a:ea typeface="나눔스퀘어 Bold"/>
                </a:rPr>
                <a:t>모델 구현 및 오류 수정</a:t>
              </a:r>
              <a:endParaRPr lang="en-US" altLang="ko-KR">
                <a:solidFill>
                  <a:schemeClr val="tx1"/>
                </a:solidFill>
                <a:effectLst/>
                <a:latin typeface="나눔스퀘어 Bold"/>
                <a:ea typeface="나눔스퀘어 Bold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626036" y="6143304"/>
              <a:ext cx="1943859" cy="46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>
                  <a:solidFill>
                    <a:schemeClr val="tx1"/>
                  </a:solidFill>
                  <a:effectLst/>
                  <a:latin typeface="나눔스퀘어 Bold"/>
                  <a:ea typeface="나눔스퀘어 Bold"/>
                </a:rPr>
                <a:t>프로젝트 </a:t>
              </a:r>
              <a:r>
                <a:rPr lang="en-US" altLang="ko-KR">
                  <a:solidFill>
                    <a:schemeClr val="tx1"/>
                  </a:solidFill>
                  <a:effectLst/>
                  <a:latin typeface="나눔스퀘어 Bold"/>
                  <a:ea typeface="나눔스퀘어 Bold"/>
                </a:rPr>
                <a:t>KICK-OFF</a:t>
              </a:r>
              <a:endParaRPr lang="en-US" altLang="ko-KR">
                <a:solidFill>
                  <a:schemeClr val="tx1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434610" y="7825092"/>
              <a:ext cx="1863455" cy="465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>
                  <a:solidFill>
                    <a:schemeClr val="tx1"/>
                  </a:solidFill>
                  <a:effectLst/>
                  <a:latin typeface="나눔스퀘어 Bold"/>
                  <a:ea typeface="나눔스퀘어 Bold"/>
                </a:rPr>
                <a:t>프로젝트 종료</a:t>
              </a:r>
              <a:endParaRPr lang="en-US" altLang="ko-KR">
                <a:solidFill>
                  <a:schemeClr val="tx1"/>
                </a:solidFill>
                <a:effectLst/>
                <a:latin typeface="나눔스퀘어 Bold"/>
                <a:ea typeface="나눔스퀘어 Bold"/>
              </a:endParaRPr>
            </a:p>
          </p:txBody>
        </p:sp>
        <p:pic>
          <p:nvPicPr>
            <p:cNvPr id="154" name="Object 39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5400000" flipV="1">
              <a:off x="7153762" y="7313530"/>
              <a:ext cx="2767874" cy="28204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8460741" y="7218981"/>
              <a:ext cx="135646" cy="13133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8466611" y="7634888"/>
              <a:ext cx="135646" cy="13133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8465223" y="6810299"/>
              <a:ext cx="135646" cy="13133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8459103" y="6369483"/>
              <a:ext cx="135646" cy="13133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8468835" y="8060552"/>
              <a:ext cx="135646" cy="131339"/>
            </a:xfrm>
            <a:prstGeom prst="ellipse">
              <a:avLst/>
            </a:prstGeom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24637E1-02C4-152E-9FB8-B22A7A100443}"/>
              </a:ext>
            </a:extLst>
          </p:cNvPr>
          <p:cNvSpPr txBox="1"/>
          <p:nvPr/>
        </p:nvSpPr>
        <p:spPr>
          <a:xfrm>
            <a:off x="980280" y="906999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기업프로젝트 </a:t>
            </a:r>
            <a:r>
              <a:rPr lang="en-US" altLang="ko-KR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- 4</a:t>
            </a:r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</a:p>
        </p:txBody>
      </p:sp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0BFAB9A8-4AEC-7A84-6FAD-D3F008FB1DE5}"/>
              </a:ext>
            </a:extLst>
          </p:cNvPr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AE824672-1327-6380-4357-E44D0EED796D}"/>
                </a:ext>
              </a:extLst>
            </p:cNvPr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0" name="Object 3">
                <a:extLst>
                  <a:ext uri="{FF2B5EF4-FFF2-40B4-BE49-F238E27FC236}">
                    <a16:creationId xmlns:a16="http://schemas.microsoft.com/office/drawing/2014/main" id="{DCB46504-6F47-9060-9EA1-5C9F9EC7D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3071DD21-ED64-CABF-4EE4-A9409D9766B9}"/>
                </a:ext>
              </a:extLst>
            </p:cNvPr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39" name="Object 6">
                <a:extLst>
                  <a:ext uri="{FF2B5EF4-FFF2-40B4-BE49-F238E27FC236}">
                    <a16:creationId xmlns:a16="http://schemas.microsoft.com/office/drawing/2014/main" id="{BA4863AE-4972-5993-845C-C8DE5EC59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id="{FCDB11EE-94FA-00C3-0FC8-528387A8ACFB}"/>
                </a:ext>
              </a:extLst>
            </p:cNvPr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38" name="Object 9">
                <a:extLst>
                  <a:ext uri="{FF2B5EF4-FFF2-40B4-BE49-F238E27FC236}">
                    <a16:creationId xmlns:a16="http://schemas.microsoft.com/office/drawing/2014/main" id="{5F455AE4-A1BA-C616-6BD3-EA8764265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6" name="그룹 1005">
              <a:extLst>
                <a:ext uri="{FF2B5EF4-FFF2-40B4-BE49-F238E27FC236}">
                  <a16:creationId xmlns:a16="http://schemas.microsoft.com/office/drawing/2014/main" id="{27D340E1-4414-822F-0799-8321655025E8}"/>
                </a:ext>
              </a:extLst>
            </p:cNvPr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37" name="Object 12">
                <a:extLst>
                  <a:ext uri="{FF2B5EF4-FFF2-40B4-BE49-F238E27FC236}">
                    <a16:creationId xmlns:a16="http://schemas.microsoft.com/office/drawing/2014/main" id="{309BB2F2-D5F3-C066-2A19-4E977CE52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F1CD48-E8F9-E3AC-4388-F022F5A17E56}"/>
              </a:ext>
            </a:extLst>
          </p:cNvPr>
          <p:cNvSpPr txBox="1"/>
          <p:nvPr/>
        </p:nvSpPr>
        <p:spPr>
          <a:xfrm>
            <a:off x="7836007" y="2273267"/>
            <a:ext cx="2462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MRC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561418-D580-AB0F-E13C-CD5FB3662763}"/>
              </a:ext>
            </a:extLst>
          </p:cNvPr>
          <p:cNvSpPr txBox="1"/>
          <p:nvPr/>
        </p:nvSpPr>
        <p:spPr>
          <a:xfrm>
            <a:off x="7996085" y="4159218"/>
            <a:ext cx="26399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 소개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MRC</a:t>
            </a: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Open-domain QA</a:t>
            </a: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BERT</a:t>
            </a: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62D32C-008A-4190-6DE1-60BB85936CCE}"/>
              </a:ext>
            </a:extLst>
          </p:cNvPr>
          <p:cNvSpPr txBox="1"/>
          <p:nvPr/>
        </p:nvSpPr>
        <p:spPr>
          <a:xfrm>
            <a:off x="16632674" y="1072892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4272829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8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337;p30">
            <a:extLst>
              <a:ext uri="{FF2B5EF4-FFF2-40B4-BE49-F238E27FC236}">
                <a16:creationId xmlns:a16="http://schemas.microsoft.com/office/drawing/2014/main" id="{32E0BDBA-0C3C-8AEB-1B6B-FD0D6D5B9B77}"/>
              </a:ext>
            </a:extLst>
          </p:cNvPr>
          <p:cNvSpPr txBox="1"/>
          <p:nvPr/>
        </p:nvSpPr>
        <p:spPr>
          <a:xfrm>
            <a:off x="1090748" y="2072649"/>
            <a:ext cx="876600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응용 프로그램의 핵심 기초 내용인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MRC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설명</a:t>
            </a:r>
            <a:endParaRPr lang="ko-KR" altLang="en-US" sz="24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0F0B0-9A75-E419-781A-AB56DEAFDA21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</a:p>
        </p:txBody>
      </p:sp>
      <p:sp>
        <p:nvSpPr>
          <p:cNvPr id="28" name="Google Shape;462;p34">
            <a:extLst>
              <a:ext uri="{FF2B5EF4-FFF2-40B4-BE49-F238E27FC236}">
                <a16:creationId xmlns:a16="http://schemas.microsoft.com/office/drawing/2014/main" id="{EFDCBFB7-4AAE-DCCE-5E6F-B683E627CC12}"/>
              </a:ext>
            </a:extLst>
          </p:cNvPr>
          <p:cNvSpPr txBox="1"/>
          <p:nvPr/>
        </p:nvSpPr>
        <p:spPr>
          <a:xfrm>
            <a:off x="1090747" y="799228"/>
            <a:ext cx="6415521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MRC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개념</a:t>
            </a:r>
            <a:endParaRPr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9" name="Google Shape;461;p34">
            <a:extLst>
              <a:ext uri="{FF2B5EF4-FFF2-40B4-BE49-F238E27FC236}">
                <a16:creationId xmlns:a16="http://schemas.microsoft.com/office/drawing/2014/main" id="{B3737B00-4B04-1BF9-2476-0984E1BBE57C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2E38E-23A9-32A6-1E97-FD7577262CE8}"/>
              </a:ext>
            </a:extLst>
          </p:cNvPr>
          <p:cNvSpPr txBox="1"/>
          <p:nvPr/>
        </p:nvSpPr>
        <p:spPr>
          <a:xfrm>
            <a:off x="6096000" y="4958080"/>
            <a:ext cx="5009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MRC (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기계독해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구체적이고 쉬운 설명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8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4"/>
          <p:cNvSpPr/>
          <p:nvPr/>
        </p:nvSpPr>
        <p:spPr>
          <a:xfrm>
            <a:off x="12770972" y="3547149"/>
            <a:ext cx="3396653" cy="5030803"/>
          </a:xfrm>
          <a:prstGeom prst="roundRect">
            <a:avLst>
              <a:gd name="adj" fmla="val 16667"/>
            </a:avLst>
          </a:prstGeom>
          <a:solidFill>
            <a:srgbClr val="3F64C7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Reading </a:t>
            </a:r>
            <a:r>
              <a:rPr lang="en-US" sz="2500" b="1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시스템</a:t>
            </a:r>
            <a:endParaRPr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0" name="Google Shape;450;p34"/>
          <p:cNvSpPr/>
          <p:nvPr/>
        </p:nvSpPr>
        <p:spPr>
          <a:xfrm>
            <a:off x="11328743" y="5020434"/>
            <a:ext cx="1144279" cy="6988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4"/>
          <p:cNvSpPr/>
          <p:nvPr/>
        </p:nvSpPr>
        <p:spPr>
          <a:xfrm>
            <a:off x="5785677" y="6060082"/>
            <a:ext cx="1497487" cy="68329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2" name="Google Shape;452;p34" descr="사용자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718" y="3296163"/>
            <a:ext cx="1259591" cy="125959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4"/>
          <p:cNvSpPr/>
          <p:nvPr/>
        </p:nvSpPr>
        <p:spPr>
          <a:xfrm>
            <a:off x="2847717" y="5562785"/>
            <a:ext cx="2521671" cy="1863881"/>
          </a:xfrm>
          <a:prstGeom prst="roundRect">
            <a:avLst>
              <a:gd name="adj" fmla="val 16667"/>
            </a:avLst>
          </a:prstGeom>
          <a:solidFill>
            <a:srgbClr val="3F64C7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응용프로그램</a:t>
            </a:r>
            <a:endParaRPr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3057872" y="4672109"/>
            <a:ext cx="96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질문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4348214" y="4681800"/>
            <a:ext cx="96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정답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57" name="Google Shape;457;p34"/>
          <p:cNvCxnSpPr>
            <a:cxnSpLocks/>
          </p:cNvCxnSpPr>
          <p:nvPr/>
        </p:nvCxnSpPr>
        <p:spPr>
          <a:xfrm rot="10800000">
            <a:off x="4306515" y="4560791"/>
            <a:ext cx="0" cy="70200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7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8" name="Google Shape;458;p34"/>
          <p:cNvSpPr/>
          <p:nvPr/>
        </p:nvSpPr>
        <p:spPr>
          <a:xfrm>
            <a:off x="7598046" y="3559547"/>
            <a:ext cx="3396653" cy="5001070"/>
          </a:xfrm>
          <a:prstGeom prst="roundRect">
            <a:avLst>
              <a:gd name="adj" fmla="val 16667"/>
            </a:avLst>
          </a:prstGeom>
          <a:solidFill>
            <a:srgbClr val="3F64C7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Retrieval </a:t>
            </a:r>
            <a:r>
              <a:rPr lang="en-US" sz="2500" b="1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시스템</a:t>
            </a:r>
            <a:endParaRPr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7598046" y="4366868"/>
            <a:ext cx="3396654" cy="1116000"/>
          </a:xfrm>
          <a:prstGeom prst="rect">
            <a:avLst/>
          </a:prstGeom>
          <a:solidFill>
            <a:srgbClr val="193D76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질문과</a:t>
            </a:r>
            <a:r>
              <a:rPr lang="en-US" sz="24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관련된</a:t>
            </a:r>
            <a:r>
              <a:rPr lang="en-US" sz="24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문서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60" name="Google Shape;460;p34"/>
          <p:cNvCxnSpPr>
            <a:cxnSpLocks/>
          </p:cNvCxnSpPr>
          <p:nvPr/>
        </p:nvCxnSpPr>
        <p:spPr>
          <a:xfrm>
            <a:off x="3939019" y="4560791"/>
            <a:ext cx="0" cy="70200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7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" name="직선 화살표 연결선 8"/>
          <p:cNvCxnSpPr>
            <a:cxnSpLocks/>
            <a:stCxn id="459" idx="1"/>
            <a:endCxn id="456" idx="3"/>
          </p:cNvCxnSpPr>
          <p:nvPr/>
        </p:nvCxnSpPr>
        <p:spPr>
          <a:xfrm flipH="1" flipV="1">
            <a:off x="5317514" y="4912650"/>
            <a:ext cx="2280532" cy="12218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꺾인 연결선 476"/>
          <p:cNvCxnSpPr>
            <a:cxnSpLocks/>
            <a:stCxn id="458" idx="0"/>
          </p:cNvCxnSpPr>
          <p:nvPr/>
        </p:nvCxnSpPr>
        <p:spPr>
          <a:xfrm rot="5400000" flipH="1" flipV="1">
            <a:off x="11679099" y="498587"/>
            <a:ext cx="678234" cy="5443686"/>
          </a:xfrm>
          <a:prstGeom prst="bentConnector2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>
            <a:cxnSpLocks/>
          </p:cNvCxnSpPr>
          <p:nvPr/>
        </p:nvCxnSpPr>
        <p:spPr>
          <a:xfrm flipV="1">
            <a:off x="14727360" y="2881313"/>
            <a:ext cx="0" cy="678232"/>
          </a:xfrm>
          <a:prstGeom prst="line">
            <a:avLst/>
          </a:prstGeom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337;p30">
            <a:extLst>
              <a:ext uri="{FF2B5EF4-FFF2-40B4-BE49-F238E27FC236}">
                <a16:creationId xmlns:a16="http://schemas.microsoft.com/office/drawing/2014/main" id="{32E0BDBA-0C3C-8AEB-1B6B-FD0D6D5B9B77}"/>
              </a:ext>
            </a:extLst>
          </p:cNvPr>
          <p:cNvSpPr txBox="1"/>
          <p:nvPr/>
        </p:nvSpPr>
        <p:spPr>
          <a:xfrm>
            <a:off x="1090748" y="2072649"/>
            <a:ext cx="876600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모델 개발을 위한 </a:t>
            </a:r>
            <a:r>
              <a:rPr lang="en-US" altLang="ko-KR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MRC</a:t>
            </a:r>
            <a:r>
              <a:rPr lang="ko-KR" altLang="en-US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의 </a:t>
            </a:r>
            <a:r>
              <a:rPr lang="ko-KR" altLang="en-US" sz="2400" b="1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매커니즘을</a:t>
            </a:r>
            <a:r>
              <a:rPr lang="ko-KR" altLang="en-US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구조도로 파악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0F0B0-9A75-E419-781A-AB56DEAFDA21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</a:p>
        </p:txBody>
      </p:sp>
      <p:sp>
        <p:nvSpPr>
          <p:cNvPr id="28" name="Google Shape;462;p34">
            <a:extLst>
              <a:ext uri="{FF2B5EF4-FFF2-40B4-BE49-F238E27FC236}">
                <a16:creationId xmlns:a16="http://schemas.microsoft.com/office/drawing/2014/main" id="{EFDCBFB7-4AAE-DCCE-5E6F-B683E627CC12}"/>
              </a:ext>
            </a:extLst>
          </p:cNvPr>
          <p:cNvSpPr txBox="1"/>
          <p:nvPr/>
        </p:nvSpPr>
        <p:spPr>
          <a:xfrm>
            <a:off x="1090747" y="799228"/>
            <a:ext cx="6415521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MRC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개념</a:t>
            </a:r>
            <a:endParaRPr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9" name="Google Shape;461;p34">
            <a:extLst>
              <a:ext uri="{FF2B5EF4-FFF2-40B4-BE49-F238E27FC236}">
                <a16:creationId xmlns:a16="http://schemas.microsoft.com/office/drawing/2014/main" id="{B3737B00-4B04-1BF9-2476-0984E1BBE57C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739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C3963186-281E-3EE0-EF6D-8DBF25C01919}"/>
              </a:ext>
            </a:extLst>
          </p:cNvPr>
          <p:cNvGrpSpPr/>
          <p:nvPr/>
        </p:nvGrpSpPr>
        <p:grpSpPr>
          <a:xfrm>
            <a:off x="1346790" y="2906004"/>
            <a:ext cx="11329893" cy="6084211"/>
            <a:chOff x="0" y="5676615"/>
            <a:chExt cx="18285714" cy="4609099"/>
          </a:xfrm>
        </p:grpSpPr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2EA19DF5-7571-1FD8-76BE-E1C45A40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sp>
        <p:nvSpPr>
          <p:cNvPr id="48" name="Google Shape;341;p30"/>
          <p:cNvSpPr/>
          <p:nvPr/>
        </p:nvSpPr>
        <p:spPr>
          <a:xfrm>
            <a:off x="11555080" y="4018232"/>
            <a:ext cx="5140295" cy="3901649"/>
          </a:xfrm>
          <a:prstGeom prst="rect">
            <a:avLst/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5" name="Google Shape;51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790563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1582540"/>
            <a:ext cx="16398268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336;p30"/>
          <p:cNvSpPr txBox="1"/>
          <p:nvPr/>
        </p:nvSpPr>
        <p:spPr>
          <a:xfrm>
            <a:off x="11656058" y="4567246"/>
            <a:ext cx="5039318" cy="279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1905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주어진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지문이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아니라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Open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되어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있는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</a:p>
          <a:p>
            <a:pPr marL="1905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도메인의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지식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(ex: wiki)을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검색을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이용</a:t>
            </a:r>
            <a:r>
              <a:rPr lang="ko-KR" alt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해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</a:p>
          <a:p>
            <a:pPr marL="1905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원하는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지문을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찾고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지문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내에서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MRC를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</a:p>
          <a:p>
            <a:pPr marL="1905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수행하는</a:t>
            </a:r>
            <a:r>
              <a:rPr 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과정</a:t>
            </a:r>
            <a:endParaRPr lang="en-US" sz="19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12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→  데이터 수집 방법 설계</a:t>
            </a:r>
            <a:r>
              <a:rPr lang="en-US" altLang="ko-KR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/</a:t>
            </a:r>
            <a:r>
              <a:rPr lang="ko-KR" alt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개발</a:t>
            </a:r>
          </a:p>
          <a:p>
            <a:pPr marL="12700" marR="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-KR" alt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→  검색을 위한 데이터 처리</a:t>
            </a:r>
            <a:r>
              <a:rPr lang="en-US" altLang="ko-KR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/</a:t>
            </a:r>
            <a:r>
              <a:rPr lang="ko-KR" altLang="en-US" sz="19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색인 프로그램 개발</a:t>
            </a:r>
            <a:endParaRPr lang="en-US" sz="19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6" name="Google Shape;337;p30"/>
          <p:cNvSpPr txBox="1"/>
          <p:nvPr/>
        </p:nvSpPr>
        <p:spPr>
          <a:xfrm>
            <a:off x="1090748" y="2072649"/>
            <a:ext cx="87660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응용</a:t>
            </a:r>
            <a:r>
              <a:rPr 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2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프로그램</a:t>
            </a:r>
            <a:r>
              <a:rPr 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2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개발</a:t>
            </a:r>
            <a:r>
              <a:rPr 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전 </a:t>
            </a:r>
            <a:r>
              <a:rPr lang="en-US" sz="22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사용되</a:t>
            </a:r>
            <a:r>
              <a:rPr lang="ko-KR" alt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기반 지식 탐색</a:t>
            </a:r>
            <a:endParaRPr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Google Shape;342;p30"/>
          <p:cNvSpPr/>
          <p:nvPr/>
        </p:nvSpPr>
        <p:spPr>
          <a:xfrm>
            <a:off x="11965751" y="3634325"/>
            <a:ext cx="2627700" cy="669600"/>
          </a:xfrm>
          <a:prstGeom prst="rect">
            <a:avLst/>
          </a:prstGeom>
          <a:solidFill>
            <a:srgbClr val="3F64C7"/>
          </a:solidFill>
          <a:ln w="12700" cap="flat" cmpd="sng">
            <a:solidFill>
              <a:srgbClr val="3F6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343;p30"/>
          <p:cNvSpPr txBox="1"/>
          <p:nvPr/>
        </p:nvSpPr>
        <p:spPr>
          <a:xfrm>
            <a:off x="12040482" y="3719442"/>
            <a:ext cx="28122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Open-domain QA</a:t>
            </a:r>
            <a:endParaRPr sz="2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5BC1D-C610-D823-A795-63AADE7C6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996" y="3261062"/>
            <a:ext cx="9255158" cy="51259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838AAE-9F7F-4BD9-DEDE-F0A158A55933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</a:p>
        </p:txBody>
      </p:sp>
      <p:sp>
        <p:nvSpPr>
          <p:cNvPr id="22" name="Google Shape;462;p34">
            <a:extLst>
              <a:ext uri="{FF2B5EF4-FFF2-40B4-BE49-F238E27FC236}">
                <a16:creationId xmlns:a16="http://schemas.microsoft.com/office/drawing/2014/main" id="{37B93CE8-45C7-2791-473F-B373C8496E53}"/>
              </a:ext>
            </a:extLst>
          </p:cNvPr>
          <p:cNvSpPr txBox="1"/>
          <p:nvPr/>
        </p:nvSpPr>
        <p:spPr>
          <a:xfrm>
            <a:off x="1090747" y="799228"/>
            <a:ext cx="6415521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MRC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개념</a:t>
            </a:r>
            <a:endParaRPr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3" name="Google Shape;461;p34">
            <a:extLst>
              <a:ext uri="{FF2B5EF4-FFF2-40B4-BE49-F238E27FC236}">
                <a16:creationId xmlns:a16="http://schemas.microsoft.com/office/drawing/2014/main" id="{32082EC3-9E5A-6134-6A30-1ED44D2F5BC4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68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0C82E2F1-113A-5D38-3131-ECF87FA7AF18}"/>
              </a:ext>
            </a:extLst>
          </p:cNvPr>
          <p:cNvGrpSpPr/>
          <p:nvPr/>
        </p:nvGrpSpPr>
        <p:grpSpPr>
          <a:xfrm>
            <a:off x="2204474" y="3496841"/>
            <a:ext cx="6377494" cy="5660807"/>
            <a:chOff x="2613375" y="2681583"/>
            <a:chExt cx="4013203" cy="6670798"/>
          </a:xfrm>
        </p:grpSpPr>
        <p:pic>
          <p:nvPicPr>
            <p:cNvPr id="39" name="Object 14">
              <a:extLst>
                <a:ext uri="{FF2B5EF4-FFF2-40B4-BE49-F238E27FC236}">
                  <a16:creationId xmlns:a16="http://schemas.microsoft.com/office/drawing/2014/main" id="{BCC2A5D4-3510-D5BC-D84E-1CA250FF2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3375" y="2681583"/>
              <a:ext cx="4013203" cy="667079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pic>
        <p:nvPicPr>
          <p:cNvPr id="515" name="Google Shape;51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790563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1582540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9;p31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4664" y="3996484"/>
            <a:ext cx="3919270" cy="235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2;p31"/>
          <p:cNvSpPr txBox="1"/>
          <p:nvPr/>
        </p:nvSpPr>
        <p:spPr>
          <a:xfrm>
            <a:off x="10589669" y="2953440"/>
            <a:ext cx="4766445" cy="44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BERT로</a:t>
            </a:r>
            <a:r>
              <a:rPr 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학습된</a:t>
            </a:r>
            <a:r>
              <a:rPr 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MRC </a:t>
            </a:r>
            <a:r>
              <a:rPr lang="en-US" sz="20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엔진을</a:t>
            </a:r>
            <a:r>
              <a:rPr 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제공받아</a:t>
            </a:r>
            <a:r>
              <a:rPr 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사용</a:t>
            </a:r>
            <a:endParaRPr sz="2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Google Shape;364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2919" y="5794509"/>
            <a:ext cx="2121650" cy="251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65;p31" descr="구글 Colab을 이용한 BERT-Base Model 학습하기 | 너드팩토리 블로그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34393" y="7275957"/>
            <a:ext cx="2977751" cy="13908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60;p31">
            <a:extLst>
              <a:ext uri="{FF2B5EF4-FFF2-40B4-BE49-F238E27FC236}">
                <a16:creationId xmlns:a16="http://schemas.microsoft.com/office/drawing/2014/main" id="{4270E171-38DC-68CE-84E0-827D05D3D46A}"/>
              </a:ext>
            </a:extLst>
          </p:cNvPr>
          <p:cNvSpPr txBox="1"/>
          <p:nvPr/>
        </p:nvSpPr>
        <p:spPr>
          <a:xfrm>
            <a:off x="1905952" y="2744245"/>
            <a:ext cx="6974538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BERT : Bidirectional Encoder </a:t>
            </a:r>
            <a:endParaRPr lang="en-US"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Representations from Transformers</a:t>
            </a:r>
            <a:endParaRPr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FCDB3D-AD78-EF88-79B6-ED913D7A31A2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1.3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</a:p>
        </p:txBody>
      </p:sp>
      <p:sp>
        <p:nvSpPr>
          <p:cNvPr id="40" name="Google Shape;462;p34">
            <a:extLst>
              <a:ext uri="{FF2B5EF4-FFF2-40B4-BE49-F238E27FC236}">
                <a16:creationId xmlns:a16="http://schemas.microsoft.com/office/drawing/2014/main" id="{096C0B1A-3975-A938-1BEC-4A22BA134100}"/>
              </a:ext>
            </a:extLst>
          </p:cNvPr>
          <p:cNvSpPr txBox="1"/>
          <p:nvPr/>
        </p:nvSpPr>
        <p:spPr>
          <a:xfrm>
            <a:off x="1090747" y="799228"/>
            <a:ext cx="6415521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MRC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개념</a:t>
            </a:r>
            <a:endParaRPr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42" name="Google Shape;461;p34">
            <a:extLst>
              <a:ext uri="{FF2B5EF4-FFF2-40B4-BE49-F238E27FC236}">
                <a16:creationId xmlns:a16="http://schemas.microsoft.com/office/drawing/2014/main" id="{75AAC195-9915-E58A-6270-9E632AEB6932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8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AAC555-000B-3252-C261-8BF94BA81D07}"/>
              </a:ext>
            </a:extLst>
          </p:cNvPr>
          <p:cNvSpPr/>
          <p:nvPr/>
        </p:nvSpPr>
        <p:spPr>
          <a:xfrm>
            <a:off x="9539663" y="3496841"/>
            <a:ext cx="7260609" cy="5656016"/>
          </a:xfrm>
          <a:prstGeom prst="rect">
            <a:avLst/>
          </a:prstGeom>
          <a:solidFill>
            <a:srgbClr val="193D76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Google Shape;363;p31" descr="page3image584757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80507" y="3844851"/>
            <a:ext cx="5978919" cy="498771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37;p30">
            <a:extLst>
              <a:ext uri="{FF2B5EF4-FFF2-40B4-BE49-F238E27FC236}">
                <a16:creationId xmlns:a16="http://schemas.microsoft.com/office/drawing/2014/main" id="{6BCCFF39-95AC-0C7B-8CCF-93E61CB7DB37}"/>
              </a:ext>
            </a:extLst>
          </p:cNvPr>
          <p:cNvSpPr txBox="1"/>
          <p:nvPr/>
        </p:nvSpPr>
        <p:spPr>
          <a:xfrm>
            <a:off x="1090748" y="2072649"/>
            <a:ext cx="87660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응용</a:t>
            </a:r>
            <a:r>
              <a:rPr 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2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프로그램</a:t>
            </a:r>
            <a:r>
              <a:rPr 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2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개발</a:t>
            </a:r>
            <a:r>
              <a:rPr 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전 </a:t>
            </a:r>
            <a:r>
              <a:rPr lang="en-US" sz="22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사용되</a:t>
            </a:r>
            <a:r>
              <a:rPr lang="ko-KR" alt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기반 지식 탐색</a:t>
            </a:r>
            <a:endParaRPr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58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8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37;p30">
            <a:extLst>
              <a:ext uri="{FF2B5EF4-FFF2-40B4-BE49-F238E27FC236}">
                <a16:creationId xmlns:a16="http://schemas.microsoft.com/office/drawing/2014/main" id="{4DD01C4A-33DF-80D7-647A-3BF1EC8C60F8}"/>
              </a:ext>
            </a:extLst>
          </p:cNvPr>
          <p:cNvSpPr txBox="1"/>
          <p:nvPr/>
        </p:nvSpPr>
        <p:spPr>
          <a:xfrm>
            <a:off x="1090748" y="2072649"/>
            <a:ext cx="87660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선정 위한 </a:t>
            </a:r>
            <a:r>
              <a:rPr lang="ko-KR" alt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논문과 모델 선정 과정과 이유</a:t>
            </a:r>
            <a:endParaRPr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FCDB3D-AD78-EF88-79B6-ED913D7A31A2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1.3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</a:p>
        </p:txBody>
      </p:sp>
      <p:sp>
        <p:nvSpPr>
          <p:cNvPr id="40" name="Google Shape;462;p34">
            <a:extLst>
              <a:ext uri="{FF2B5EF4-FFF2-40B4-BE49-F238E27FC236}">
                <a16:creationId xmlns:a16="http://schemas.microsoft.com/office/drawing/2014/main" id="{096C0B1A-3975-A938-1BEC-4A22BA134100}"/>
              </a:ext>
            </a:extLst>
          </p:cNvPr>
          <p:cNvSpPr txBox="1"/>
          <p:nvPr/>
        </p:nvSpPr>
        <p:spPr>
          <a:xfrm>
            <a:off x="1090747" y="799228"/>
            <a:ext cx="6415521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MRC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개념</a:t>
            </a:r>
            <a:endParaRPr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42" name="Google Shape;461;p34">
            <a:extLst>
              <a:ext uri="{FF2B5EF4-FFF2-40B4-BE49-F238E27FC236}">
                <a16:creationId xmlns:a16="http://schemas.microsoft.com/office/drawing/2014/main" id="{75AAC195-9915-E58A-6270-9E632AEB6932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8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53A6B-5DFC-FA5D-2CB8-ADE0EDDF3A68}"/>
              </a:ext>
            </a:extLst>
          </p:cNvPr>
          <p:cNvSpPr txBox="1"/>
          <p:nvPr/>
        </p:nvSpPr>
        <p:spPr>
          <a:xfrm>
            <a:off x="9151045" y="3779520"/>
            <a:ext cx="64812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설정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제공 튜토리얼 모델에서 사용한 알고리즘 적요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(TF-IDF)</a:t>
            </a: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비교를 통한 변경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B1C0E8-E846-D1CC-EA42-884E205226CE}"/>
              </a:ext>
            </a:extLst>
          </p:cNvPr>
          <p:cNvSpPr txBox="1"/>
          <p:nvPr/>
        </p:nvSpPr>
        <p:spPr>
          <a:xfrm>
            <a:off x="1886645" y="4056521"/>
            <a:ext cx="661270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제공된 기본 모델 활용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전반적인 개념과 모델 구동 방식 등을 탐색하기 위한 논문 참고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 문헌 부분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버트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논문에서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부분을 참고하였는지 캡쳐 또는 추가</a:t>
            </a:r>
          </a:p>
        </p:txBody>
      </p:sp>
    </p:spTree>
    <p:extLst>
      <p:ext uri="{BB962C8B-B14F-4D97-AF65-F5344CB8AC3E}">
        <p14:creationId xmlns:p14="http://schemas.microsoft.com/office/powerpoint/2010/main" val="367727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D945F4B-CABE-EF9E-14C2-F0B19B0899F6}"/>
              </a:ext>
            </a:extLst>
          </p:cNvPr>
          <p:cNvSpPr txBox="1"/>
          <p:nvPr/>
        </p:nvSpPr>
        <p:spPr>
          <a:xfrm>
            <a:off x="980280" y="906999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기업프로젝트 </a:t>
            </a:r>
            <a:r>
              <a:rPr lang="en-US" altLang="ko-KR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- 4</a:t>
            </a:r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53E810-F7F0-D602-770E-57F3CFB259A7}"/>
              </a:ext>
            </a:extLst>
          </p:cNvPr>
          <p:cNvSpPr txBox="1"/>
          <p:nvPr/>
        </p:nvSpPr>
        <p:spPr>
          <a:xfrm>
            <a:off x="16632674" y="1072892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본론</a:t>
            </a:r>
          </a:p>
        </p:txBody>
      </p:sp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95C1CA77-E7FE-3265-6787-656FDF201DAD}"/>
              </a:ext>
            </a:extLst>
          </p:cNvPr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9F79B4A3-20F1-AE18-B34C-A8E44EBF9A0B}"/>
                </a:ext>
              </a:extLst>
            </p:cNvPr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0" name="Object 3">
                <a:extLst>
                  <a:ext uri="{FF2B5EF4-FFF2-40B4-BE49-F238E27FC236}">
                    <a16:creationId xmlns:a16="http://schemas.microsoft.com/office/drawing/2014/main" id="{E2EE9F6F-079D-EF8F-9ADF-AC28B6CF2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3DE25457-2D9D-B3BB-FDA2-39720E1BF381}"/>
                </a:ext>
              </a:extLst>
            </p:cNvPr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39" name="Object 6">
                <a:extLst>
                  <a:ext uri="{FF2B5EF4-FFF2-40B4-BE49-F238E27FC236}">
                    <a16:creationId xmlns:a16="http://schemas.microsoft.com/office/drawing/2014/main" id="{D11BE597-DBF7-A301-100F-837743C5A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id="{5AFA367F-228B-EC48-E470-CB00C6597EBA}"/>
                </a:ext>
              </a:extLst>
            </p:cNvPr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38" name="Object 9">
                <a:extLst>
                  <a:ext uri="{FF2B5EF4-FFF2-40B4-BE49-F238E27FC236}">
                    <a16:creationId xmlns:a16="http://schemas.microsoft.com/office/drawing/2014/main" id="{9C50E6BF-59B6-26C0-DB1C-381EE3169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6" name="그룹 1005">
              <a:extLst>
                <a:ext uri="{FF2B5EF4-FFF2-40B4-BE49-F238E27FC236}">
                  <a16:creationId xmlns:a16="http://schemas.microsoft.com/office/drawing/2014/main" id="{A21948EA-FFA2-247E-60AF-764B3DB1F07A}"/>
                </a:ext>
              </a:extLst>
            </p:cNvPr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37" name="Object 12">
                <a:extLst>
                  <a:ext uri="{FF2B5EF4-FFF2-40B4-BE49-F238E27FC236}">
                    <a16:creationId xmlns:a16="http://schemas.microsoft.com/office/drawing/2014/main" id="{95EF3343-9120-5382-5F58-3616D5818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E3A3BC4-EAE1-E997-B046-DA10ABC5DE52}"/>
              </a:ext>
            </a:extLst>
          </p:cNvPr>
          <p:cNvSpPr txBox="1"/>
          <p:nvPr/>
        </p:nvSpPr>
        <p:spPr>
          <a:xfrm>
            <a:off x="7306217" y="2273267"/>
            <a:ext cx="3522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과정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67C3F7-F7B1-CFF7-1E67-9223E6068925}"/>
              </a:ext>
            </a:extLst>
          </p:cNvPr>
          <p:cNvSpPr txBox="1"/>
          <p:nvPr/>
        </p:nvSpPr>
        <p:spPr>
          <a:xfrm>
            <a:off x="7901666" y="4074194"/>
            <a:ext cx="35221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활용 개요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Retrieval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비교 및 선정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코드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62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86;p32"/>
          <p:cNvSpPr/>
          <p:nvPr/>
        </p:nvSpPr>
        <p:spPr>
          <a:xfrm>
            <a:off x="1029129" y="5150910"/>
            <a:ext cx="4549500" cy="3765600"/>
          </a:xfrm>
          <a:prstGeom prst="roundRect">
            <a:avLst>
              <a:gd name="adj" fmla="val 16667"/>
            </a:avLst>
          </a:prstGeom>
          <a:solidFill>
            <a:srgbClr val="4682B4"/>
          </a:solidFill>
          <a:ln w="12700" cap="flat" cmpd="sng">
            <a:solidFill>
              <a:srgbClr val="E7E2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87;p32"/>
          <p:cNvSpPr/>
          <p:nvPr/>
        </p:nvSpPr>
        <p:spPr>
          <a:xfrm>
            <a:off x="1098554" y="3024241"/>
            <a:ext cx="2088000" cy="1722000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국정교과서wiki데이터</a:t>
            </a:r>
            <a:endParaRPr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Google Shape;388;p32"/>
          <p:cNvSpPr/>
          <p:nvPr/>
        </p:nvSpPr>
        <p:spPr>
          <a:xfrm>
            <a:off x="3282760" y="2990908"/>
            <a:ext cx="1725900" cy="1654200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WIKI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PEDIA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모듈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Google Shape;389;p32"/>
          <p:cNvSpPr/>
          <p:nvPr/>
        </p:nvSpPr>
        <p:spPr>
          <a:xfrm>
            <a:off x="1331011" y="5392265"/>
            <a:ext cx="1840500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형태소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Hannanum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" name="Google Shape;390;p32"/>
          <p:cNvSpPr/>
          <p:nvPr/>
        </p:nvSpPr>
        <p:spPr>
          <a:xfrm>
            <a:off x="3393075" y="7068957"/>
            <a:ext cx="1840500" cy="15513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수용어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추출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Google Shape;391;p32"/>
          <p:cNvSpPr/>
          <p:nvPr/>
        </p:nvSpPr>
        <p:spPr>
          <a:xfrm>
            <a:off x="3390225" y="5406108"/>
            <a:ext cx="1840500" cy="1462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품사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태깅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392;p32"/>
          <p:cNvSpPr/>
          <p:nvPr/>
        </p:nvSpPr>
        <p:spPr>
          <a:xfrm>
            <a:off x="1331012" y="7060463"/>
            <a:ext cx="1840500" cy="15513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불용어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제거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정규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표현식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)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Google Shape;393;p32"/>
          <p:cNvSpPr/>
          <p:nvPr/>
        </p:nvSpPr>
        <p:spPr>
          <a:xfrm>
            <a:off x="6772658" y="3081302"/>
            <a:ext cx="1725900" cy="1654200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데이터</a:t>
            </a: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로드</a:t>
            </a: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pickle</a:t>
            </a: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" name="Google Shape;394;p32"/>
          <p:cNvSpPr/>
          <p:nvPr/>
        </p:nvSpPr>
        <p:spPr>
          <a:xfrm>
            <a:off x="5970613" y="5137891"/>
            <a:ext cx="3318000" cy="3765600"/>
          </a:xfrm>
          <a:prstGeom prst="roundRect">
            <a:avLst>
              <a:gd name="adj" fmla="val 16667"/>
            </a:avLst>
          </a:prstGeom>
          <a:solidFill>
            <a:schemeClr val="bg2">
              <a:lumMod val="60000"/>
              <a:lumOff val="40000"/>
            </a:schemeClr>
          </a:solidFill>
          <a:ln w="12700" cap="flat" cmpd="sng">
            <a:solidFill>
              <a:srgbClr val="E7E2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문서</a:t>
            </a:r>
            <a:r>
              <a:rPr lang="en-US" sz="20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분류</a:t>
            </a:r>
            <a:endParaRPr sz="20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: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역인덱싱</a:t>
            </a:r>
            <a:endParaRPr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(Inverted-Index)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31800" marR="0" lvl="0" indent="-2921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문자열</a:t>
            </a:r>
            <a:r>
              <a:rPr lang="en-US" sz="20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유사도</a:t>
            </a:r>
            <a:endParaRPr sz="20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(BM25)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31800" marR="0" lvl="0" indent="-2921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모델평가</a:t>
            </a:r>
            <a:endParaRPr sz="20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코사인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유사도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)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395;p32"/>
          <p:cNvSpPr/>
          <p:nvPr/>
        </p:nvSpPr>
        <p:spPr>
          <a:xfrm>
            <a:off x="9973215" y="3036724"/>
            <a:ext cx="1990335" cy="1698778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쿼리</a:t>
            </a: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(질</a:t>
            </a:r>
            <a:r>
              <a:rPr lang="ko-KR" alt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</a:t>
            </a: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</a:t>
            </a: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입력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396;p32"/>
          <p:cNvSpPr/>
          <p:nvPr/>
        </p:nvSpPr>
        <p:spPr>
          <a:xfrm>
            <a:off x="9508455" y="5087105"/>
            <a:ext cx="5016600" cy="381638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397;p32"/>
          <p:cNvSpPr/>
          <p:nvPr/>
        </p:nvSpPr>
        <p:spPr>
          <a:xfrm>
            <a:off x="12051557" y="3024241"/>
            <a:ext cx="1901750" cy="1743000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정답</a:t>
            </a: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출력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Google Shape;398;p32"/>
          <p:cNvSpPr/>
          <p:nvPr/>
        </p:nvSpPr>
        <p:spPr>
          <a:xfrm>
            <a:off x="5141442" y="3759338"/>
            <a:ext cx="1521900" cy="19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399;p32"/>
          <p:cNvSpPr txBox="1"/>
          <p:nvPr/>
        </p:nvSpPr>
        <p:spPr>
          <a:xfrm>
            <a:off x="5039581" y="3516462"/>
            <a:ext cx="1484994" cy="33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정제</a:t>
            </a:r>
            <a:r>
              <a:rPr 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</a:t>
            </a:r>
            <a:endParaRPr sz="13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Google Shape;400;p32"/>
          <p:cNvSpPr txBox="1"/>
          <p:nvPr/>
        </p:nvSpPr>
        <p:spPr>
          <a:xfrm>
            <a:off x="5050612" y="3869734"/>
            <a:ext cx="1703383" cy="33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이진</a:t>
            </a:r>
            <a:r>
              <a:rPr 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파일로</a:t>
            </a:r>
            <a:r>
              <a:rPr 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저장</a:t>
            </a:r>
            <a:endParaRPr sz="13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5" name="Google Shape;401;p32"/>
          <p:cNvSpPr/>
          <p:nvPr/>
        </p:nvSpPr>
        <p:spPr>
          <a:xfrm>
            <a:off x="8689915" y="3759340"/>
            <a:ext cx="1216800" cy="19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02;p32"/>
          <p:cNvSpPr/>
          <p:nvPr/>
        </p:nvSpPr>
        <p:spPr>
          <a:xfrm>
            <a:off x="14780589" y="5087106"/>
            <a:ext cx="2561400" cy="382940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웹 </a:t>
            </a:r>
            <a:r>
              <a:rPr lang="en-US" sz="26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페이지</a:t>
            </a:r>
            <a:endParaRPr sz="26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정답</a:t>
            </a:r>
            <a:r>
              <a:rPr lang="en-US" sz="2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출력</a:t>
            </a:r>
            <a:endParaRPr sz="26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7" name="Google Shape;403;p32"/>
          <p:cNvSpPr/>
          <p:nvPr/>
        </p:nvSpPr>
        <p:spPr>
          <a:xfrm>
            <a:off x="14126567" y="3783175"/>
            <a:ext cx="944100" cy="1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04;p32"/>
          <p:cNvSpPr/>
          <p:nvPr/>
        </p:nvSpPr>
        <p:spPr>
          <a:xfrm>
            <a:off x="15209924" y="3040729"/>
            <a:ext cx="1785900" cy="1726800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구현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Google Shape;405;p32"/>
          <p:cNvSpPr/>
          <p:nvPr/>
        </p:nvSpPr>
        <p:spPr>
          <a:xfrm>
            <a:off x="9755713" y="7118009"/>
            <a:ext cx="4549500" cy="1464900"/>
          </a:xfrm>
          <a:prstGeom prst="rect">
            <a:avLst/>
          </a:prstGeom>
          <a:solidFill>
            <a:srgbClr val="C7DBFF"/>
          </a:solidFill>
          <a:ln w="12700" cap="flat" cmpd="sng">
            <a:solidFill>
              <a:srgbClr val="E7E2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&lt;Reading&gt;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정답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도출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후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질문과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정답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문서를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 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1대 1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매칭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(dictionary)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0" name="Google Shape;406;p32"/>
          <p:cNvSpPr/>
          <p:nvPr/>
        </p:nvSpPr>
        <p:spPr>
          <a:xfrm>
            <a:off x="9766676" y="5389275"/>
            <a:ext cx="4549500" cy="1547400"/>
          </a:xfrm>
          <a:prstGeom prst="rect">
            <a:avLst/>
          </a:prstGeom>
          <a:solidFill>
            <a:srgbClr val="C7DBFF"/>
          </a:solidFill>
          <a:ln w="12700" cap="flat" cmpd="sng">
            <a:solidFill>
              <a:srgbClr val="E7E2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 </a:t>
            </a:r>
            <a:r>
              <a:rPr lang="en-US" sz="18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Retriveal</a:t>
            </a:r>
            <a:r>
              <a:rPr lang="en-US" sz="1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&gt;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질문에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대해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데이터셋에서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역인덱싱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된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문서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탐색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Google Shape;407;p32"/>
          <p:cNvSpPr txBox="1"/>
          <p:nvPr/>
        </p:nvSpPr>
        <p:spPr>
          <a:xfrm>
            <a:off x="14092564" y="3516462"/>
            <a:ext cx="1117360" cy="33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서버전송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" name="Google Shape;408;p32"/>
          <p:cNvCxnSpPr/>
          <p:nvPr/>
        </p:nvCxnSpPr>
        <p:spPr>
          <a:xfrm flipH="1">
            <a:off x="11013925" y="4803989"/>
            <a:ext cx="30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" name="Google Shape;409;p32"/>
          <p:cNvCxnSpPr/>
          <p:nvPr/>
        </p:nvCxnSpPr>
        <p:spPr>
          <a:xfrm flipH="1">
            <a:off x="11013925" y="6868308"/>
            <a:ext cx="3000" cy="3756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" name="Google Shape;410;p32"/>
          <p:cNvCxnSpPr/>
          <p:nvPr/>
        </p:nvCxnSpPr>
        <p:spPr>
          <a:xfrm>
            <a:off x="14203757" y="7821431"/>
            <a:ext cx="7943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" name="Google Shape;337;p30">
            <a:extLst>
              <a:ext uri="{FF2B5EF4-FFF2-40B4-BE49-F238E27FC236}">
                <a16:creationId xmlns:a16="http://schemas.microsoft.com/office/drawing/2014/main" id="{0F2E49C1-F396-B577-4D6C-500E14869293}"/>
              </a:ext>
            </a:extLst>
          </p:cNvPr>
          <p:cNvSpPr txBox="1"/>
          <p:nvPr/>
        </p:nvSpPr>
        <p:spPr>
          <a:xfrm>
            <a:off x="1090748" y="2072649"/>
            <a:ext cx="117235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프로그램 최종 결과 도출을 위한 과정 설정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195BCD-0767-44DC-11E5-054DE5F1F1CD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41" name="Google Shape;462;p34">
            <a:extLst>
              <a:ext uri="{FF2B5EF4-FFF2-40B4-BE49-F238E27FC236}">
                <a16:creationId xmlns:a16="http://schemas.microsoft.com/office/drawing/2014/main" id="{A4217E83-27DC-3B3F-5496-E7973F525485}"/>
              </a:ext>
            </a:extLst>
          </p:cNvPr>
          <p:cNvSpPr txBox="1"/>
          <p:nvPr/>
        </p:nvSpPr>
        <p:spPr>
          <a:xfrm>
            <a:off x="1090746" y="799228"/>
            <a:ext cx="7748453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흐름도 </a:t>
            </a:r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(Data Flow)</a:t>
            </a:r>
            <a:endParaRPr lang="ko-KR" altLang="en-US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Google Shape;461;p34">
            <a:extLst>
              <a:ext uri="{FF2B5EF4-FFF2-40B4-BE49-F238E27FC236}">
                <a16:creationId xmlns:a16="http://schemas.microsoft.com/office/drawing/2014/main" id="{A0DE3954-D34B-81C9-3E40-2A675C7B79E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3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3503" y="3359640"/>
            <a:ext cx="14262518" cy="58544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7;p33"/>
          <p:cNvSpPr/>
          <p:nvPr/>
        </p:nvSpPr>
        <p:spPr>
          <a:xfrm>
            <a:off x="10297029" y="2876213"/>
            <a:ext cx="5225613" cy="5385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실질적인</a:t>
            </a:r>
            <a:r>
              <a:rPr 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기능을</a:t>
            </a:r>
            <a:r>
              <a:rPr 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제공하는</a:t>
            </a:r>
            <a:r>
              <a:rPr 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프로세스</a:t>
            </a:r>
            <a:endParaRPr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Google Shape;438;p33"/>
          <p:cNvSpPr/>
          <p:nvPr/>
        </p:nvSpPr>
        <p:spPr>
          <a:xfrm>
            <a:off x="3073519" y="2876213"/>
            <a:ext cx="5210341" cy="5385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2700" cap="flat" cmpd="sng">
            <a:solidFill>
              <a:srgbClr val="C7DB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예측</a:t>
            </a:r>
            <a:r>
              <a:rPr 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모델에</a:t>
            </a:r>
            <a:r>
              <a:rPr 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대한</a:t>
            </a:r>
            <a:r>
              <a:rPr 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선행학습</a:t>
            </a:r>
            <a:r>
              <a:rPr 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프로세스</a:t>
            </a:r>
            <a:endParaRPr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Google Shape;337;p30">
            <a:extLst>
              <a:ext uri="{FF2B5EF4-FFF2-40B4-BE49-F238E27FC236}">
                <a16:creationId xmlns:a16="http://schemas.microsoft.com/office/drawing/2014/main" id="{144C53E6-2184-1C50-F816-26688ABA791E}"/>
              </a:ext>
            </a:extLst>
          </p:cNvPr>
          <p:cNvSpPr txBox="1"/>
          <p:nvPr/>
        </p:nvSpPr>
        <p:spPr>
          <a:xfrm>
            <a:off x="1090748" y="2072649"/>
            <a:ext cx="117235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MRC </a:t>
            </a:r>
            <a:r>
              <a:rPr lang="ko-KR" altLang="en-US" sz="24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내 활용되는 데이터 셋의 자연어 처리과정과 이에 따른 프로세스 구조도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462;p34">
            <a:extLst>
              <a:ext uri="{FF2B5EF4-FFF2-40B4-BE49-F238E27FC236}">
                <a16:creationId xmlns:a16="http://schemas.microsoft.com/office/drawing/2014/main" id="{05D5DB7C-E4CA-0001-962A-039B01ABED82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 algn="ctr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42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아키텍쳐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(Data Architecture)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9AB248-0FC9-6631-3620-AFD12582F2FC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Google Shape;461;p34">
            <a:extLst>
              <a:ext uri="{FF2B5EF4-FFF2-40B4-BE49-F238E27FC236}">
                <a16:creationId xmlns:a16="http://schemas.microsoft.com/office/drawing/2014/main" id="{20835F17-9FBA-EF80-3140-C175D92DCA0E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10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E5B5A30E-FD40-138B-DD82-7AD3D09F8486}"/>
              </a:ext>
            </a:extLst>
          </p:cNvPr>
          <p:cNvGrpSpPr/>
          <p:nvPr/>
        </p:nvGrpSpPr>
        <p:grpSpPr>
          <a:xfrm rot="16200000">
            <a:off x="11118766" y="3114594"/>
            <a:ext cx="10287001" cy="4057813"/>
            <a:chOff x="0" y="5676615"/>
            <a:chExt cx="18285714" cy="4609099"/>
          </a:xfrm>
        </p:grpSpPr>
        <p:pic>
          <p:nvPicPr>
            <p:cNvPr id="50" name="Object 2">
              <a:extLst>
                <a:ext uri="{FF2B5EF4-FFF2-40B4-BE49-F238E27FC236}">
                  <a16:creationId xmlns:a16="http://schemas.microsoft.com/office/drawing/2014/main" id="{9C1A2F45-6821-5031-F3CE-F7F224E61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8EF8F0-B999-B892-7A26-3F13BBC89CF7}"/>
              </a:ext>
            </a:extLst>
          </p:cNvPr>
          <p:cNvSpPr/>
          <p:nvPr/>
        </p:nvSpPr>
        <p:spPr>
          <a:xfrm>
            <a:off x="1860440" y="3195561"/>
            <a:ext cx="5458124" cy="503330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6476220B-C80B-B44D-1BE4-C5BF7176B86A}"/>
              </a:ext>
            </a:extLst>
          </p:cNvPr>
          <p:cNvGrpSpPr/>
          <p:nvPr/>
        </p:nvGrpSpPr>
        <p:grpSpPr>
          <a:xfrm>
            <a:off x="7992007" y="3194110"/>
            <a:ext cx="5710531" cy="5033304"/>
            <a:chOff x="1971384" y="3025337"/>
            <a:chExt cx="5912160" cy="5598563"/>
          </a:xfrm>
        </p:grpSpPr>
        <p:pic>
          <p:nvPicPr>
            <p:cNvPr id="48" name="Object 14">
              <a:extLst>
                <a:ext uri="{FF2B5EF4-FFF2-40B4-BE49-F238E27FC236}">
                  <a16:creationId xmlns:a16="http://schemas.microsoft.com/office/drawing/2014/main" id="{5BA60672-EEE2-77FB-C8B8-7FB111E2E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971384" y="3025337"/>
              <a:ext cx="5912160" cy="5598563"/>
            </a:xfrm>
            <a:prstGeom prst="rect">
              <a:avLst/>
            </a:prstGeom>
          </p:spPr>
        </p:pic>
      </p:grpSp>
      <p:pic>
        <p:nvPicPr>
          <p:cNvPr id="478" name="Google Shape;47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4F7116-D18D-81D7-708C-D9E78767B8B4}"/>
              </a:ext>
            </a:extLst>
          </p:cNvPr>
          <p:cNvSpPr txBox="1"/>
          <p:nvPr/>
        </p:nvSpPr>
        <p:spPr>
          <a:xfrm>
            <a:off x="3653679" y="6881615"/>
            <a:ext cx="148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Raw Data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C7C9384-E1D2-9E14-2C05-43C5E312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159" y="3682958"/>
            <a:ext cx="1119598" cy="11663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EC5742-8E45-BB16-65C5-3AD986957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271" y="3564257"/>
            <a:ext cx="1195020" cy="119502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EF01732-0D9E-57C3-A3BA-0311CD39B510}"/>
              </a:ext>
            </a:extLst>
          </p:cNvPr>
          <p:cNvCxnSpPr>
            <a:cxnSpLocks/>
          </p:cNvCxnSpPr>
          <p:nvPr/>
        </p:nvCxnSpPr>
        <p:spPr>
          <a:xfrm flipH="1">
            <a:off x="5192616" y="4999962"/>
            <a:ext cx="155358" cy="547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13003C-F231-2997-F03A-2B7CD3187C34}"/>
              </a:ext>
            </a:extLst>
          </p:cNvPr>
          <p:cNvCxnSpPr>
            <a:cxnSpLocks/>
          </p:cNvCxnSpPr>
          <p:nvPr/>
        </p:nvCxnSpPr>
        <p:spPr>
          <a:xfrm>
            <a:off x="3654597" y="5025758"/>
            <a:ext cx="173426" cy="4696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3CC2B6-81D5-EC69-43E8-2632BFD3406A}"/>
              </a:ext>
            </a:extLst>
          </p:cNvPr>
          <p:cNvSpPr txBox="1"/>
          <p:nvPr/>
        </p:nvSpPr>
        <p:spPr>
          <a:xfrm>
            <a:off x="3970387" y="5712213"/>
            <a:ext cx="2035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국정 교과서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저장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(txt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EE0A2-0D7E-4BD2-B6A5-F22937F1A3F9}"/>
              </a:ext>
            </a:extLst>
          </p:cNvPr>
          <p:cNvSpPr txBox="1"/>
          <p:nvPr/>
        </p:nvSpPr>
        <p:spPr>
          <a:xfrm>
            <a:off x="2579039" y="5633971"/>
            <a:ext cx="184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키워드 리스트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검색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5A76F-F085-72E1-D455-CD5827820E60}"/>
              </a:ext>
            </a:extLst>
          </p:cNvPr>
          <p:cNvSpPr txBox="1"/>
          <p:nvPr/>
        </p:nvSpPr>
        <p:spPr>
          <a:xfrm>
            <a:off x="2803303" y="6301251"/>
            <a:ext cx="159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E82E360-887B-1C71-6B49-BECEEDFEE3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816" y="6703120"/>
            <a:ext cx="541469" cy="54146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1A79CD2-F26B-0CE5-2FBA-9E2F28BE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1966" y="6756585"/>
            <a:ext cx="488004" cy="488004"/>
          </a:xfrm>
          <a:prstGeom prst="rect">
            <a:avLst/>
          </a:prstGeom>
        </p:spPr>
      </p:pic>
      <p:grpSp>
        <p:nvGrpSpPr>
          <p:cNvPr id="30" name="그룹 1011">
            <a:extLst>
              <a:ext uri="{FF2B5EF4-FFF2-40B4-BE49-F238E27FC236}">
                <a16:creationId xmlns:a16="http://schemas.microsoft.com/office/drawing/2014/main" id="{E2D9B909-2A0E-FA10-305C-C2B1ADA30DFE}"/>
              </a:ext>
            </a:extLst>
          </p:cNvPr>
          <p:cNvGrpSpPr/>
          <p:nvPr/>
        </p:nvGrpSpPr>
        <p:grpSpPr>
          <a:xfrm>
            <a:off x="8296241" y="4962198"/>
            <a:ext cx="286905" cy="286905"/>
            <a:chOff x="6793319" y="3640727"/>
            <a:chExt cx="286905" cy="286905"/>
          </a:xfrm>
        </p:grpSpPr>
        <p:pic>
          <p:nvPicPr>
            <p:cNvPr id="31" name="Object 43">
              <a:extLst>
                <a:ext uri="{FF2B5EF4-FFF2-40B4-BE49-F238E27FC236}">
                  <a16:creationId xmlns:a16="http://schemas.microsoft.com/office/drawing/2014/main" id="{1D10D3EA-C790-EAF3-C0FE-3C5DA06D0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3319" y="3640727"/>
              <a:ext cx="286905" cy="286905"/>
            </a:xfrm>
            <a:prstGeom prst="rect">
              <a:avLst/>
            </a:prstGeom>
          </p:spPr>
        </p:pic>
      </p:grpSp>
      <p:grpSp>
        <p:nvGrpSpPr>
          <p:cNvPr id="32" name="그룹 1021">
            <a:extLst>
              <a:ext uri="{FF2B5EF4-FFF2-40B4-BE49-F238E27FC236}">
                <a16:creationId xmlns:a16="http://schemas.microsoft.com/office/drawing/2014/main" id="{7856813C-D79F-62CA-C7D2-0472A1A758E3}"/>
              </a:ext>
            </a:extLst>
          </p:cNvPr>
          <p:cNvGrpSpPr/>
          <p:nvPr/>
        </p:nvGrpSpPr>
        <p:grpSpPr>
          <a:xfrm>
            <a:off x="8270115" y="6189288"/>
            <a:ext cx="286905" cy="286905"/>
            <a:chOff x="9897059" y="6513740"/>
            <a:chExt cx="286905" cy="286905"/>
          </a:xfrm>
        </p:grpSpPr>
        <p:pic>
          <p:nvPicPr>
            <p:cNvPr id="33" name="Object 78">
              <a:extLst>
                <a:ext uri="{FF2B5EF4-FFF2-40B4-BE49-F238E27FC236}">
                  <a16:creationId xmlns:a16="http://schemas.microsoft.com/office/drawing/2014/main" id="{888C6B22-C856-68F9-7A23-E0789E54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7059" y="6513740"/>
              <a:ext cx="286905" cy="28690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AFDD61D-E068-A300-9413-0BFF13B61AB0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Google Shape;462;p34">
            <a:extLst>
              <a:ext uri="{FF2B5EF4-FFF2-40B4-BE49-F238E27FC236}">
                <a16:creationId xmlns:a16="http://schemas.microsoft.com/office/drawing/2014/main" id="{A62955FC-F810-DEA2-B636-08A3CC2BD2A3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셋 </a:t>
            </a:r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(Data Set)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구축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Google Shape;337;p30">
            <a:extLst>
              <a:ext uri="{FF2B5EF4-FFF2-40B4-BE49-F238E27FC236}">
                <a16:creationId xmlns:a16="http://schemas.microsoft.com/office/drawing/2014/main" id="{DCAE4108-9886-171B-AC1B-DFEADF814034}"/>
              </a:ext>
            </a:extLst>
          </p:cNvPr>
          <p:cNvSpPr txBox="1"/>
          <p:nvPr/>
        </p:nvSpPr>
        <p:spPr>
          <a:xfrm>
            <a:off x="1090748" y="2072649"/>
            <a:ext cx="117235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2400" b="1" dirty="0">
                <a:latin typeface="나눔스퀘어" pitchFamily="50" charset="-127"/>
                <a:ea typeface="나눔스퀘어" pitchFamily="50" charset="-127"/>
              </a:rPr>
              <a:t>01. </a:t>
            </a:r>
            <a:r>
              <a:rPr lang="ko-KR" altLang="en-US" sz="2400" b="1" dirty="0">
                <a:latin typeface="나눔스퀘어" pitchFamily="50" charset="-127"/>
                <a:ea typeface="나눔스퀘어" pitchFamily="50" charset="-127"/>
              </a:rPr>
              <a:t>데이터 셋 선정 및 수집 후 문서화 방법 설계</a:t>
            </a:r>
            <a:endParaRPr lang="ko-KR" altLang="en-US" sz="2400" b="1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8" name="Google Shape;461;p34">
            <a:extLst>
              <a:ext uri="{FF2B5EF4-FFF2-40B4-BE49-F238E27FC236}">
                <a16:creationId xmlns:a16="http://schemas.microsoft.com/office/drawing/2014/main" id="{DC281197-EDEB-9964-2C4A-E71CD84CE560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11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D70CA4-9DA6-D521-B522-3847DF853E63}"/>
              </a:ext>
            </a:extLst>
          </p:cNvPr>
          <p:cNvSpPr txBox="1"/>
          <p:nvPr/>
        </p:nvSpPr>
        <p:spPr>
          <a:xfrm>
            <a:off x="8614370" y="3671643"/>
            <a:ext cx="499684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셋 선정 및 수집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국정 교과서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위키피디아 데이터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Raw Data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국정 교과서 데이터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txt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파일로 웹에서 저장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위키피디아 데이터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Wikipedia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이용하여 </a:t>
            </a:r>
            <a:r>
              <a:rPr lang="ko-KR" altLang="en-US" sz="2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스크래핑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키워드 리스트를 만들어서 검색한 뒤 데이터를 추출할 수 있도록 함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6236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키워드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66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3429000"/>
            <a:ext cx="2509665" cy="4485272"/>
            <a:chOff x="1981605" y="3396825"/>
            <a:chExt cx="2509665" cy="53619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605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14522" y="4240392"/>
            <a:ext cx="2509665" cy="4697262"/>
            <a:chOff x="4937989" y="3396825"/>
            <a:chExt cx="2509665" cy="5361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7989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85322" y="3429000"/>
            <a:ext cx="2509665" cy="4474418"/>
            <a:chOff x="7894374" y="3396825"/>
            <a:chExt cx="2509665" cy="53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74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9162" y="4295908"/>
            <a:ext cx="2509665" cy="4697262"/>
            <a:chOff x="10850759" y="3396825"/>
            <a:chExt cx="2509665" cy="5361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0759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31878" y="3429000"/>
            <a:ext cx="2509665" cy="4474418"/>
            <a:chOff x="13807143" y="3396825"/>
            <a:chExt cx="2509665" cy="53619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7143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38" name="그룹 1006">
            <a:extLst>
              <a:ext uri="{FF2B5EF4-FFF2-40B4-BE49-F238E27FC236}">
                <a16:creationId xmlns:a16="http://schemas.microsoft.com/office/drawing/2014/main" id="{B4145714-F21F-D014-0365-E8A6F76D8011}"/>
              </a:ext>
            </a:extLst>
          </p:cNvPr>
          <p:cNvGrpSpPr/>
          <p:nvPr/>
        </p:nvGrpSpPr>
        <p:grpSpPr>
          <a:xfrm>
            <a:off x="15025718" y="4295907"/>
            <a:ext cx="2509665" cy="4641747"/>
            <a:chOff x="10850759" y="3396825"/>
            <a:chExt cx="2509665" cy="5361905"/>
          </a:xfrm>
        </p:grpSpPr>
        <p:pic>
          <p:nvPicPr>
            <p:cNvPr id="40" name="Object 25">
              <a:extLst>
                <a:ext uri="{FF2B5EF4-FFF2-40B4-BE49-F238E27FC236}">
                  <a16:creationId xmlns:a16="http://schemas.microsoft.com/office/drawing/2014/main" id="{11389D20-C46A-EA36-FF49-382D54208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0759" y="3396825"/>
              <a:ext cx="2509665" cy="53619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80294B-82A1-D558-838D-B4265F77FFD0}"/>
              </a:ext>
            </a:extLst>
          </p:cNvPr>
          <p:cNvSpPr txBox="1"/>
          <p:nvPr/>
        </p:nvSpPr>
        <p:spPr>
          <a:xfrm>
            <a:off x="15025718" y="3214579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93D7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endParaRPr lang="ko-KR" altLang="en-US" sz="4800" dirty="0">
              <a:solidFill>
                <a:srgbClr val="193D7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600B14-C6EF-36E7-433C-69BF49DB363B}"/>
              </a:ext>
            </a:extLst>
          </p:cNvPr>
          <p:cNvSpPr txBox="1"/>
          <p:nvPr/>
        </p:nvSpPr>
        <p:spPr>
          <a:xfrm>
            <a:off x="12231878" y="2383582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F64C7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4800" dirty="0">
              <a:solidFill>
                <a:srgbClr val="3F64C7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C30916-FF79-2314-ABCE-4A2017FE5DE4}"/>
              </a:ext>
            </a:extLst>
          </p:cNvPr>
          <p:cNvSpPr txBox="1"/>
          <p:nvPr/>
        </p:nvSpPr>
        <p:spPr>
          <a:xfrm>
            <a:off x="9293015" y="3214579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93D7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4800" dirty="0">
              <a:solidFill>
                <a:srgbClr val="193D7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2CDA8D-AB94-2B8F-CBBD-3690A1FD1482}"/>
              </a:ext>
            </a:extLst>
          </p:cNvPr>
          <p:cNvSpPr txBox="1"/>
          <p:nvPr/>
        </p:nvSpPr>
        <p:spPr>
          <a:xfrm>
            <a:off x="6485322" y="2383582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F64C7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dirty="0">
              <a:solidFill>
                <a:srgbClr val="3F64C7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AC9171-E06D-B2F6-AB3E-AA70F972835E}"/>
              </a:ext>
            </a:extLst>
          </p:cNvPr>
          <p:cNvSpPr txBox="1"/>
          <p:nvPr/>
        </p:nvSpPr>
        <p:spPr>
          <a:xfrm>
            <a:off x="3711449" y="3214579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93D7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4800" dirty="0">
              <a:solidFill>
                <a:srgbClr val="193D7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29AC3D-BF95-F834-43B5-91E30942FEC4}"/>
              </a:ext>
            </a:extLst>
          </p:cNvPr>
          <p:cNvSpPr txBox="1"/>
          <p:nvPr/>
        </p:nvSpPr>
        <p:spPr>
          <a:xfrm>
            <a:off x="943723" y="2372728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F64C7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endParaRPr lang="ko-KR" altLang="en-US" sz="4800" dirty="0">
              <a:solidFill>
                <a:srgbClr val="3F64C7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F3022-F9C3-6396-F573-9395936D50B6}"/>
              </a:ext>
            </a:extLst>
          </p:cNvPr>
          <p:cNvSpPr txBox="1"/>
          <p:nvPr/>
        </p:nvSpPr>
        <p:spPr>
          <a:xfrm>
            <a:off x="1119015" y="3736802"/>
            <a:ext cx="158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개요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985260-DBD0-5DFB-F4C5-0799CF3D70C6}"/>
              </a:ext>
            </a:extLst>
          </p:cNvPr>
          <p:cNvSpPr txBox="1"/>
          <p:nvPr/>
        </p:nvSpPr>
        <p:spPr>
          <a:xfrm>
            <a:off x="9527473" y="4634915"/>
            <a:ext cx="158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57F669-90F5-F6DC-80DD-F8C5811594B0}"/>
              </a:ext>
            </a:extLst>
          </p:cNvPr>
          <p:cNvSpPr txBox="1"/>
          <p:nvPr/>
        </p:nvSpPr>
        <p:spPr>
          <a:xfrm>
            <a:off x="6716092" y="3740573"/>
            <a:ext cx="158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4E43EC-4310-D6E3-21B1-2913BF0C21E8}"/>
              </a:ext>
            </a:extLst>
          </p:cNvPr>
          <p:cNvSpPr txBox="1"/>
          <p:nvPr/>
        </p:nvSpPr>
        <p:spPr>
          <a:xfrm>
            <a:off x="3948102" y="4634915"/>
            <a:ext cx="158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MRC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A4D7DD-A773-B093-CEAB-F624ED98A709}"/>
              </a:ext>
            </a:extLst>
          </p:cNvPr>
          <p:cNvSpPr txBox="1"/>
          <p:nvPr/>
        </p:nvSpPr>
        <p:spPr>
          <a:xfrm>
            <a:off x="15202936" y="4682793"/>
            <a:ext cx="2045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질의응답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3650FB-80E9-FECD-EFD2-4EE81C892D0A}"/>
              </a:ext>
            </a:extLst>
          </p:cNvPr>
          <p:cNvSpPr txBox="1"/>
          <p:nvPr/>
        </p:nvSpPr>
        <p:spPr>
          <a:xfrm>
            <a:off x="12431770" y="3736802"/>
            <a:ext cx="217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한계점</a:t>
            </a:r>
          </a:p>
        </p:txBody>
      </p:sp>
      <p:sp>
        <p:nvSpPr>
          <p:cNvPr id="55" name="Google Shape;462;p34">
            <a:extLst>
              <a:ext uri="{FF2B5EF4-FFF2-40B4-BE49-F238E27FC236}">
                <a16:creationId xmlns:a16="http://schemas.microsoft.com/office/drawing/2014/main" id="{1DD32F8D-F4B3-F1FC-D975-6B74C82CD465}"/>
              </a:ext>
            </a:extLst>
          </p:cNvPr>
          <p:cNvSpPr txBox="1"/>
          <p:nvPr/>
        </p:nvSpPr>
        <p:spPr>
          <a:xfrm>
            <a:off x="1090748" y="799228"/>
            <a:ext cx="374040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E7F8CA40-801A-2C3B-F3AD-CD1F42619942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A38A00EB-0C11-5F4A-4677-CEEFF3CB0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26B9FB4D-B4E6-AF76-36AB-9639D57A1C8C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3EB02779-1B95-D430-D545-D8E7AB9C6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40C451D-0277-CAFF-2E18-A7819F5B0A15}"/>
              </a:ext>
            </a:extLst>
          </p:cNvPr>
          <p:cNvGrpSpPr/>
          <p:nvPr/>
        </p:nvGrpSpPr>
        <p:grpSpPr>
          <a:xfrm>
            <a:off x="2014779" y="4216696"/>
            <a:ext cx="4383051" cy="4234687"/>
            <a:chOff x="1607111" y="4545930"/>
            <a:chExt cx="4987236" cy="4388224"/>
          </a:xfrm>
        </p:grpSpPr>
        <p:grpSp>
          <p:nvGrpSpPr>
            <p:cNvPr id="42" name="그룹 1004">
              <a:extLst>
                <a:ext uri="{FF2B5EF4-FFF2-40B4-BE49-F238E27FC236}">
                  <a16:creationId xmlns:a16="http://schemas.microsoft.com/office/drawing/2014/main" id="{30CD94F5-B099-D331-16DE-99DFC0EF2951}"/>
                </a:ext>
              </a:extLst>
            </p:cNvPr>
            <p:cNvGrpSpPr/>
            <p:nvPr/>
          </p:nvGrpSpPr>
          <p:grpSpPr>
            <a:xfrm>
              <a:off x="1607111" y="4545930"/>
              <a:ext cx="4987236" cy="4388224"/>
              <a:chOff x="1971384" y="3025337"/>
              <a:chExt cx="5912160" cy="5598563"/>
            </a:xfrm>
          </p:grpSpPr>
          <p:pic>
            <p:nvPicPr>
              <p:cNvPr id="48" name="Object 14">
                <a:extLst>
                  <a:ext uri="{FF2B5EF4-FFF2-40B4-BE49-F238E27FC236}">
                    <a16:creationId xmlns:a16="http://schemas.microsoft.com/office/drawing/2014/main" id="{F4780240-8862-F3CE-7ED2-16A41ACB4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971384" y="3025337"/>
                <a:ext cx="5912160" cy="559856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23673E-CE00-BB99-006E-C00830CD6F5C}"/>
                </a:ext>
              </a:extLst>
            </p:cNvPr>
            <p:cNvSpPr txBox="1"/>
            <p:nvPr/>
          </p:nvSpPr>
          <p:spPr>
            <a:xfrm>
              <a:off x="1825736" y="5361628"/>
              <a:ext cx="4691873" cy="1977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 </a:t>
              </a:r>
              <a:r>
                <a:rPr lang="en-US" altLang="ko-KR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1. 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정규표현식 활용 </a:t>
              </a:r>
              <a:endParaRPr lang="en-US" altLang="ko-KR" sz="22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endParaRPr lang="en-US" altLang="ko-KR" sz="22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ko-KR" altLang="en-US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→ 특수기호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외국어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한자 등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)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제거</a:t>
              </a:r>
              <a:endParaRPr lang="en-US" altLang="ko-KR" sz="20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endParaRPr lang="en-US" altLang="ko-KR" sz="20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ko-KR" altLang="en-US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→ 교과서 단원 명 삭제</a:t>
              </a:r>
              <a:endParaRPr lang="en-US" altLang="ko-KR" sz="20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09B1D70-DFD6-1C97-7388-4EA71E4A6D22}"/>
              </a:ext>
            </a:extLst>
          </p:cNvPr>
          <p:cNvGrpSpPr/>
          <p:nvPr/>
        </p:nvGrpSpPr>
        <p:grpSpPr>
          <a:xfrm>
            <a:off x="12166236" y="4250582"/>
            <a:ext cx="4473439" cy="4234687"/>
            <a:chOff x="12274520" y="4173011"/>
            <a:chExt cx="5139637" cy="5297247"/>
          </a:xfrm>
        </p:grpSpPr>
        <p:pic>
          <p:nvPicPr>
            <p:cNvPr id="50" name="Object 14">
              <a:extLst>
                <a:ext uri="{FF2B5EF4-FFF2-40B4-BE49-F238E27FC236}">
                  <a16:creationId xmlns:a16="http://schemas.microsoft.com/office/drawing/2014/main" id="{F8161ABE-87B3-B04C-3265-BB7EF3A17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274520" y="4173011"/>
              <a:ext cx="5139637" cy="529724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D36263-DC73-87A8-9416-7DF68666D02A}"/>
                </a:ext>
              </a:extLst>
            </p:cNvPr>
            <p:cNvSpPr txBox="1"/>
            <p:nvPr/>
          </p:nvSpPr>
          <p:spPr>
            <a:xfrm>
              <a:off x="12804395" y="4909208"/>
              <a:ext cx="4376302" cy="1944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200" dirty="0">
                <a:solidFill>
                  <a:schemeClr val="tx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  <a:p>
              <a:r>
                <a:rPr lang="en-US" altLang="ko-KR" sz="2200" dirty="0">
                  <a:latin typeface="나눔스퀘어" pitchFamily="50" charset="-127"/>
                  <a:ea typeface="나눔스퀘어" pitchFamily="50" charset="-127"/>
                </a:rPr>
                <a:t>6</a:t>
              </a:r>
              <a:r>
                <a:rPr lang="en-US" altLang="ko-KR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. 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형태소 분석된 쿼리 </a:t>
              </a:r>
              <a:r>
                <a:rPr lang="en-US" altLang="ko-KR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(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질문</a:t>
              </a:r>
              <a:r>
                <a:rPr lang="en-US" altLang="ko-KR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) </a:t>
              </a:r>
              <a:r>
                <a:rPr lang="ko-KR" altLang="en-US" sz="2200" dirty="0" err="1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역인덱싱</a:t>
              </a:r>
              <a:endParaRPr lang="en-US" altLang="ko-KR" sz="22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endParaRPr lang="en-US" altLang="ko-KR" sz="1500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  <a:p>
              <a:endParaRPr lang="ko-KR" altLang="en-US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F810D1-EA15-2224-F878-E6F04644EC16}"/>
              </a:ext>
            </a:extLst>
          </p:cNvPr>
          <p:cNvGrpSpPr/>
          <p:nvPr/>
        </p:nvGrpSpPr>
        <p:grpSpPr>
          <a:xfrm>
            <a:off x="6870700" y="4225182"/>
            <a:ext cx="4739774" cy="4234686"/>
            <a:chOff x="6359313" y="4173010"/>
            <a:chExt cx="5541084" cy="5297247"/>
          </a:xfrm>
        </p:grpSpPr>
        <p:pic>
          <p:nvPicPr>
            <p:cNvPr id="55" name="Object 14">
              <a:extLst>
                <a:ext uri="{FF2B5EF4-FFF2-40B4-BE49-F238E27FC236}">
                  <a16:creationId xmlns:a16="http://schemas.microsoft.com/office/drawing/2014/main" id="{F4FF38C2-B058-39D3-06E9-B8B52B4DB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359313" y="4173010"/>
              <a:ext cx="5541084" cy="529724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FB001A-4CB8-9BE5-D7F7-719AB6743F7E}"/>
                </a:ext>
              </a:extLst>
            </p:cNvPr>
            <p:cNvSpPr txBox="1"/>
            <p:nvPr/>
          </p:nvSpPr>
          <p:spPr>
            <a:xfrm>
              <a:off x="6831301" y="4464638"/>
              <a:ext cx="4953001" cy="456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2. </a:t>
              </a:r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형태소 분석 </a:t>
              </a:r>
              <a:endParaRPr lang="en-US" altLang="ko-KR" sz="21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endParaRPr lang="en-US" altLang="ko-KR" sz="21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en-US" altLang="ko-KR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3. </a:t>
              </a:r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쿼리 품사추출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 </a:t>
              </a:r>
            </a:p>
            <a:p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    (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일반명사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고유명사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수사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, </a:t>
              </a:r>
            </a:p>
            <a:p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     숫자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형용사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동사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)</a:t>
              </a:r>
            </a:p>
            <a:p>
              <a:endParaRPr lang="en-US" altLang="ko-KR" sz="21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4. </a:t>
              </a:r>
              <a:r>
                <a:rPr lang="ko-KR" altLang="en-US" sz="2100" dirty="0" err="1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불용어</a:t>
              </a:r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제거 </a:t>
              </a:r>
              <a:endParaRPr lang="en-US" altLang="ko-KR" sz="21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   → </a:t>
              </a:r>
              <a:r>
                <a:rPr lang="ko-KR" altLang="en-US" sz="2100" dirty="0" err="1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불용어</a:t>
              </a:r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리스트 사용</a:t>
              </a:r>
              <a:endParaRPr lang="en-US" altLang="ko-KR" sz="21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endParaRPr lang="en-US" altLang="ko-KR" sz="21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5. 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문서 구성</a:t>
              </a:r>
              <a:endParaRPr lang="en-US" altLang="ko-KR" sz="21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en-US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   </a:t>
              </a:r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→ </a:t>
              </a:r>
              <a:r>
                <a:rPr lang="ko-KR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문장</a:t>
              </a:r>
              <a:r>
                <a:rPr lang="en-US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개수</a:t>
              </a:r>
              <a:r>
                <a:rPr lang="en-US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(3</a:t>
              </a:r>
              <a:r>
                <a:rPr lang="ko-KR" altLang="en-US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개</a:t>
              </a:r>
              <a:r>
                <a:rPr lang="en-US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)</a:t>
              </a:r>
              <a:r>
                <a:rPr lang="ko-KR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 지정</a:t>
              </a:r>
              <a:endParaRPr lang="en-US" altLang="ko-KR" sz="21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64" name="사각형: 둥근 모서리 31">
            <a:extLst>
              <a:ext uri="{FF2B5EF4-FFF2-40B4-BE49-F238E27FC236}">
                <a16:creationId xmlns:a16="http://schemas.microsoft.com/office/drawing/2014/main" id="{AA7EE509-95C6-DC16-08A6-3998E379587C}"/>
              </a:ext>
            </a:extLst>
          </p:cNvPr>
          <p:cNvSpPr/>
          <p:nvPr/>
        </p:nvSpPr>
        <p:spPr>
          <a:xfrm flipV="1">
            <a:off x="1342403" y="3357651"/>
            <a:ext cx="15801950" cy="45719"/>
          </a:xfrm>
          <a:prstGeom prst="roundRect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242808-9A57-329B-8714-919FA4C229AA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.2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71" name="Google Shape;337;p30">
            <a:extLst>
              <a:ext uri="{FF2B5EF4-FFF2-40B4-BE49-F238E27FC236}">
                <a16:creationId xmlns:a16="http://schemas.microsoft.com/office/drawing/2014/main" id="{D08285FD-6EF6-AF93-FC26-5B4785395AA7}"/>
              </a:ext>
            </a:extLst>
          </p:cNvPr>
          <p:cNvSpPr txBox="1"/>
          <p:nvPr/>
        </p:nvSpPr>
        <p:spPr>
          <a:xfrm>
            <a:off x="1090748" y="2072649"/>
            <a:ext cx="6577378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2400" b="1" dirty="0">
                <a:latin typeface="나눔스퀘어" pitchFamily="50" charset="-127"/>
                <a:ea typeface="나눔스퀘어" pitchFamily="50" charset="-127"/>
              </a:rPr>
              <a:t>02. </a:t>
            </a:r>
            <a:r>
              <a:rPr lang="ko-KR" altLang="en-US" sz="2400" b="1" dirty="0">
                <a:latin typeface="나눔스퀘어" pitchFamily="50" charset="-127"/>
                <a:ea typeface="나눔스퀘어" pitchFamily="50" charset="-127"/>
              </a:rPr>
              <a:t>문서화를 위한 원데이터 가공 </a:t>
            </a:r>
            <a:r>
              <a:rPr lang="ko-KR" altLang="en-US" sz="2400" b="1" dirty="0" err="1">
                <a:latin typeface="나눔스퀘어" pitchFamily="50" charset="-127"/>
                <a:ea typeface="나눔스퀘어" pitchFamily="50" charset="-127"/>
              </a:rPr>
              <a:t>전처리</a:t>
            </a:r>
            <a:r>
              <a:rPr lang="ko-KR" altLang="en-US" sz="2400" b="1" dirty="0">
                <a:latin typeface="나눔스퀘어" pitchFamily="50" charset="-127"/>
                <a:ea typeface="나눔스퀘어" pitchFamily="50" charset="-127"/>
              </a:rPr>
              <a:t> 과정</a:t>
            </a:r>
            <a:endParaRPr lang="ko-KR" altLang="en-US" sz="2400" b="1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2" name="Google Shape;462;p34">
            <a:extLst>
              <a:ext uri="{FF2B5EF4-FFF2-40B4-BE49-F238E27FC236}">
                <a16:creationId xmlns:a16="http://schemas.microsoft.com/office/drawing/2014/main" id="{E6C3EA62-0B52-83B5-0FEE-541364B7141F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셋 </a:t>
            </a:r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(Data Set)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가공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54E4AA2-5D70-346B-7521-86AA289F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332" y="3011104"/>
            <a:ext cx="723545" cy="723545"/>
          </a:xfrm>
          <a:prstGeom prst="rect">
            <a:avLst/>
          </a:prstGeom>
        </p:spPr>
      </p:pic>
      <p:sp>
        <p:nvSpPr>
          <p:cNvPr id="74" name="Google Shape;461;p34">
            <a:extLst>
              <a:ext uri="{FF2B5EF4-FFF2-40B4-BE49-F238E27FC236}">
                <a16:creationId xmlns:a16="http://schemas.microsoft.com/office/drawing/2014/main" id="{D33A9E35-059C-6025-D043-53F012F8D00B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12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D0F-D076-4A58-BD49-45C920136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874" y="3080215"/>
            <a:ext cx="825028" cy="8250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3281C6-0E22-6D34-50F7-1DBC41C8F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4472" y="2984215"/>
            <a:ext cx="838310" cy="83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79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그룹 1004">
            <a:extLst>
              <a:ext uri="{FF2B5EF4-FFF2-40B4-BE49-F238E27FC236}">
                <a16:creationId xmlns:a16="http://schemas.microsoft.com/office/drawing/2014/main" id="{D0C84BDA-0F16-5F8B-C926-B0FB5F385A96}"/>
              </a:ext>
            </a:extLst>
          </p:cNvPr>
          <p:cNvGrpSpPr/>
          <p:nvPr/>
        </p:nvGrpSpPr>
        <p:grpSpPr>
          <a:xfrm>
            <a:off x="2014779" y="4226221"/>
            <a:ext cx="4383051" cy="4234687"/>
            <a:chOff x="1971384" y="3025337"/>
            <a:chExt cx="5912160" cy="5598563"/>
          </a:xfrm>
        </p:grpSpPr>
        <p:pic>
          <p:nvPicPr>
            <p:cNvPr id="107" name="Object 14">
              <a:extLst>
                <a:ext uri="{FF2B5EF4-FFF2-40B4-BE49-F238E27FC236}">
                  <a16:creationId xmlns:a16="http://schemas.microsoft.com/office/drawing/2014/main" id="{71FDBF6F-8F1A-733D-DE29-8A008E78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971384" y="3025337"/>
              <a:ext cx="5912160" cy="5598563"/>
            </a:xfrm>
            <a:prstGeom prst="rect">
              <a:avLst/>
            </a:prstGeom>
          </p:spPr>
        </p:pic>
      </p:grpSp>
      <p:pic>
        <p:nvPicPr>
          <p:cNvPr id="99" name="Object 14">
            <a:extLst>
              <a:ext uri="{FF2B5EF4-FFF2-40B4-BE49-F238E27FC236}">
                <a16:creationId xmlns:a16="http://schemas.microsoft.com/office/drawing/2014/main" id="{A030DB6D-682D-BCC7-2CAE-8B706C4D9F2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1770312" y="4199786"/>
            <a:ext cx="4638087" cy="4234686"/>
          </a:xfrm>
          <a:prstGeom prst="rect">
            <a:avLst/>
          </a:prstGeom>
        </p:spPr>
      </p:pic>
      <p:pic>
        <p:nvPicPr>
          <p:cNvPr id="89" name="Object 14">
            <a:extLst>
              <a:ext uri="{FF2B5EF4-FFF2-40B4-BE49-F238E27FC236}">
                <a16:creationId xmlns:a16="http://schemas.microsoft.com/office/drawing/2014/main" id="{EEA3CF44-72AF-2B62-8BDA-FD1BEF9ABF8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6850801" y="4226319"/>
            <a:ext cx="4414074" cy="4234686"/>
          </a:xfrm>
          <a:prstGeom prst="rect">
            <a:avLst/>
          </a:prstGeom>
        </p:spPr>
      </p:pic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14FBD386-40A0-6DA0-31B9-D9C94C7F5356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32F27ED2-5317-6096-132A-7A74A1ADC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45A56EC0-3DF6-277C-2A44-E30B20A1D62E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53212BAC-1DA7-ED25-2767-C68CF689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BC4F8A-D3AC-DE04-824F-1BB3A027A472}"/>
              </a:ext>
            </a:extLst>
          </p:cNvPr>
          <p:cNvSpPr txBox="1"/>
          <p:nvPr/>
        </p:nvSpPr>
        <p:spPr>
          <a:xfrm>
            <a:off x="7420561" y="4950374"/>
            <a:ext cx="3653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" pitchFamily="50" charset="-127"/>
                <a:ea typeface="나눔스퀘어" pitchFamily="50" charset="-127"/>
              </a:rPr>
              <a:t>전처리 된 텍스트 파일 문서화</a:t>
            </a:r>
            <a:r>
              <a:rPr kumimoji="1" lang="en-US" altLang="ko-KR" sz="2200" dirty="0">
                <a:latin typeface="나눔스퀘어" pitchFamily="50" charset="-127"/>
                <a:ea typeface="나눔스퀘어" pitchFamily="50" charset="-127"/>
              </a:rPr>
              <a:t> </a:t>
            </a:r>
          </a:p>
          <a:p>
            <a:r>
              <a:rPr kumimoji="1" lang="ko-KR" altLang="en-US" sz="2200" dirty="0">
                <a:latin typeface="나눔스퀘어" pitchFamily="50" charset="-127"/>
                <a:ea typeface="나눔스퀘어" pitchFamily="50" charset="-127"/>
              </a:rPr>
              <a:t>및 문서 위치에 대한</a:t>
            </a:r>
            <a:r>
              <a:rPr kumimoji="1" lang="en-US" altLang="ko-KR" sz="22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kumimoji="1" lang="ko-KR" altLang="en-US" sz="2200" dirty="0">
                <a:latin typeface="나눔스퀘어" pitchFamily="50" charset="-127"/>
                <a:ea typeface="나눔스퀘어" pitchFamily="50" charset="-127"/>
              </a:rPr>
              <a:t>색인</a:t>
            </a:r>
            <a:endParaRPr lang="en-US" altLang="ko-KR" sz="22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2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2200" dirty="0">
                <a:latin typeface="나눔스퀘어" pitchFamily="50" charset="-127"/>
                <a:ea typeface="나눔스퀘어" pitchFamily="50" charset="-127"/>
              </a:rPr>
              <a:t>Pickle </a:t>
            </a:r>
            <a:r>
              <a:rPr lang="ko-KR" altLang="en-US" sz="2200" dirty="0">
                <a:latin typeface="나눔스퀘어" pitchFamily="50" charset="-127"/>
                <a:ea typeface="나눔스퀘어" pitchFamily="50" charset="-127"/>
              </a:rPr>
              <a:t>파일로 변환</a:t>
            </a:r>
            <a:endParaRPr lang="en-US" altLang="ko-KR" sz="22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32B8-9383-ED94-8B74-BA753F8200F0}"/>
              </a:ext>
            </a:extLst>
          </p:cNvPr>
          <p:cNvGrpSpPr/>
          <p:nvPr/>
        </p:nvGrpSpPr>
        <p:grpSpPr>
          <a:xfrm>
            <a:off x="12141673" y="5090753"/>
            <a:ext cx="4565375" cy="2154436"/>
            <a:chOff x="11242131" y="968975"/>
            <a:chExt cx="4565375" cy="215443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CFC49DB-93CC-63B4-0AF7-24DE675F88A5}"/>
                </a:ext>
              </a:extLst>
            </p:cNvPr>
            <p:cNvSpPr txBox="1"/>
            <p:nvPr/>
          </p:nvSpPr>
          <p:spPr>
            <a:xfrm>
              <a:off x="11540306" y="968975"/>
              <a:ext cx="4267200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나눔스퀘어" pitchFamily="50" charset="-127"/>
                  <a:ea typeface="나눔스퀘어" pitchFamily="50" charset="-127"/>
                </a:rPr>
                <a:t>쿼리</a:t>
              </a:r>
              <a:r>
                <a:rPr lang="en-US" altLang="ko-KR" sz="2200" dirty="0">
                  <a:latin typeface="나눔스퀘어" pitchFamily="50" charset="-127"/>
                  <a:ea typeface="나눔스퀘어" pitchFamily="50" charset="-127"/>
                </a:rPr>
                <a:t>(</a:t>
              </a:r>
              <a:r>
                <a:rPr lang="ko-KR" altLang="en-US" sz="2200" dirty="0">
                  <a:latin typeface="나눔스퀘어" pitchFamily="50" charset="-127"/>
                  <a:ea typeface="나눔스퀘어" pitchFamily="50" charset="-127"/>
                </a:rPr>
                <a:t>질문</a:t>
              </a:r>
              <a:r>
                <a:rPr lang="en-US" altLang="ko-KR" sz="2200" dirty="0">
                  <a:latin typeface="나눔스퀘어" pitchFamily="50" charset="-127"/>
                  <a:ea typeface="나눔스퀘어" pitchFamily="50" charset="-127"/>
                </a:rPr>
                <a:t>)</a:t>
              </a:r>
              <a:r>
                <a:rPr lang="ko-KR" altLang="en-US" sz="2200" dirty="0">
                  <a:latin typeface="나눔스퀘어" pitchFamily="50" charset="-127"/>
                  <a:ea typeface="나눔스퀘어" pitchFamily="50" charset="-127"/>
                </a:rPr>
                <a:t> 형태소 분석</a:t>
              </a:r>
              <a:endParaRPr lang="en-US" altLang="ko-KR" sz="2200" dirty="0">
                <a:latin typeface="나눔스퀘어" pitchFamily="50" charset="-127"/>
                <a:ea typeface="나눔스퀘어" pitchFamily="50" charset="-127"/>
              </a:endParaRPr>
            </a:p>
            <a:p>
              <a:endParaRPr lang="en-US" altLang="ko-KR" sz="22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ko-KR" altLang="en-US" sz="2200" dirty="0">
                  <a:latin typeface="나눔스퀘어" pitchFamily="50" charset="-127"/>
                  <a:ea typeface="나눔스퀘어" pitchFamily="50" charset="-127"/>
                </a:rPr>
                <a:t>정답에 해당되는 문서 위치 검색</a:t>
              </a:r>
              <a:r>
                <a:rPr lang="en-US" altLang="ko-KR" sz="2200" dirty="0">
                  <a:latin typeface="나눔스퀘어" pitchFamily="50" charset="-127"/>
                  <a:ea typeface="나눔스퀘어" pitchFamily="50" charset="-127"/>
                </a:rPr>
                <a:t> </a:t>
              </a:r>
            </a:p>
            <a:p>
              <a:endParaRPr lang="en-US" altLang="ko-KR" sz="22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ko-KR" altLang="en-US" sz="2200" dirty="0">
                  <a:latin typeface="나눔스퀘어" pitchFamily="50" charset="-127"/>
                  <a:ea typeface="나눔스퀘어" pitchFamily="50" charset="-127"/>
                </a:rPr>
                <a:t>해당 명사가 있는 문서 반환</a:t>
              </a:r>
              <a:endParaRPr lang="en-US" altLang="ko-KR" sz="2200" dirty="0">
                <a:latin typeface="나눔스퀘어" pitchFamily="50" charset="-127"/>
                <a:ea typeface="나눔스퀘어" pitchFamily="50" charset="-127"/>
              </a:endParaRPr>
            </a:p>
            <a:p>
              <a:endParaRPr lang="ko-KR" altLang="en-US" sz="2400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pic>
          <p:nvPicPr>
            <p:cNvPr id="64" name="Object 30">
              <a:extLst>
                <a:ext uri="{FF2B5EF4-FFF2-40B4-BE49-F238E27FC236}">
                  <a16:creationId xmlns:a16="http://schemas.microsoft.com/office/drawing/2014/main" id="{140DB5E4-2BC0-5B90-99F9-0F9C9931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2131" y="1049988"/>
              <a:ext cx="286905" cy="286905"/>
            </a:xfrm>
            <a:prstGeom prst="rect">
              <a:avLst/>
            </a:prstGeom>
          </p:spPr>
        </p:pic>
        <p:pic>
          <p:nvPicPr>
            <p:cNvPr id="63" name="Object 30">
              <a:extLst>
                <a:ext uri="{FF2B5EF4-FFF2-40B4-BE49-F238E27FC236}">
                  <a16:creationId xmlns:a16="http://schemas.microsoft.com/office/drawing/2014/main" id="{9D981701-9D70-A0A7-ACB9-15FA93069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53401" y="2400463"/>
              <a:ext cx="286905" cy="286905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FC2DE48-48AD-F1EB-9871-D1521F5893D4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2.3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68" name="Google Shape;462;p34">
            <a:extLst>
              <a:ext uri="{FF2B5EF4-FFF2-40B4-BE49-F238E27FC236}">
                <a16:creationId xmlns:a16="http://schemas.microsoft.com/office/drawing/2014/main" id="{2168D8BF-4B8A-065C-819A-273E3D0E4FF4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셋 </a:t>
            </a:r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(Data Set)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가공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9" name="Google Shape;337;p30">
            <a:extLst>
              <a:ext uri="{FF2B5EF4-FFF2-40B4-BE49-F238E27FC236}">
                <a16:creationId xmlns:a16="http://schemas.microsoft.com/office/drawing/2014/main" id="{1C4A9261-2162-87A9-9719-E127DFE37A73}"/>
              </a:ext>
            </a:extLst>
          </p:cNvPr>
          <p:cNvSpPr txBox="1"/>
          <p:nvPr/>
        </p:nvSpPr>
        <p:spPr>
          <a:xfrm>
            <a:off x="1090748" y="2072649"/>
            <a:ext cx="6577378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2400" b="1" dirty="0">
                <a:latin typeface="나눔스퀘어" pitchFamily="50" charset="-127"/>
                <a:ea typeface="나눔스퀘어" pitchFamily="50" charset="-127"/>
              </a:rPr>
              <a:t>03. </a:t>
            </a:r>
            <a:r>
              <a:rPr lang="ko-KR" altLang="en-US" sz="2400" b="1" dirty="0">
                <a:latin typeface="나눔스퀘어" pitchFamily="50" charset="-127"/>
                <a:ea typeface="나눔스퀘어" pitchFamily="50" charset="-127"/>
              </a:rPr>
              <a:t>문서화된 데이터를 바탕으로 </a:t>
            </a:r>
            <a:r>
              <a:rPr lang="ko-KR" altLang="en-US" sz="2400" b="1" dirty="0" err="1">
                <a:latin typeface="나눔스퀘어" pitchFamily="50" charset="-127"/>
                <a:ea typeface="나눔스퀘어" pitchFamily="50" charset="-127"/>
              </a:rPr>
              <a:t>역색인</a:t>
            </a:r>
            <a:r>
              <a:rPr lang="ko-KR" altLang="en-US" sz="2400" b="1" dirty="0">
                <a:latin typeface="나눔스퀘어" pitchFamily="50" charset="-127"/>
                <a:ea typeface="나눔스퀘어" pitchFamily="50" charset="-127"/>
              </a:rPr>
              <a:t> 방안 설계</a:t>
            </a:r>
            <a:endParaRPr lang="ko-KR" altLang="en-US" sz="2400" b="1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0033E4-990B-D0B2-F0A4-C49F7B0FB421}"/>
              </a:ext>
            </a:extLst>
          </p:cNvPr>
          <p:cNvSpPr txBox="1"/>
          <p:nvPr/>
        </p:nvSpPr>
        <p:spPr>
          <a:xfrm>
            <a:off x="2159643" y="4502560"/>
            <a:ext cx="4123470" cy="36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2000" dirty="0" err="1">
                <a:latin typeface="나눔스퀘어" pitchFamily="50" charset="-127"/>
                <a:ea typeface="나눔스퀘어" pitchFamily="50" charset="-127"/>
              </a:rPr>
              <a:t>역인덱싱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 이란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?</a:t>
            </a:r>
          </a:p>
          <a:p>
            <a:pPr algn="ctr"/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(Inverted index)</a:t>
            </a:r>
          </a:p>
          <a:p>
            <a:pPr algn="ctr"/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인덱싱의 반대 개념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질문에 대한 정답이 들어있는 문서를 찾기 위해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형태소 단위로 분석된 쿼리의 단어의 가중치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빈도수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)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에 따라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정답이 들어있는 문서를 찾을 수 있게 해주는 과정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97" name="사각형: 둥근 모서리 31">
            <a:extLst>
              <a:ext uri="{FF2B5EF4-FFF2-40B4-BE49-F238E27FC236}">
                <a16:creationId xmlns:a16="http://schemas.microsoft.com/office/drawing/2014/main" id="{EC52DF6C-C805-8329-D6EE-BFEABA3B1AAB}"/>
              </a:ext>
            </a:extLst>
          </p:cNvPr>
          <p:cNvSpPr/>
          <p:nvPr/>
        </p:nvSpPr>
        <p:spPr>
          <a:xfrm flipV="1">
            <a:off x="1342403" y="3357651"/>
            <a:ext cx="15801950" cy="45719"/>
          </a:xfrm>
          <a:prstGeom prst="roundRect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E18691B-7264-BA70-0AA7-0E5C1EC2C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332" y="3011104"/>
            <a:ext cx="723545" cy="723545"/>
          </a:xfrm>
          <a:prstGeom prst="rect">
            <a:avLst/>
          </a:prstGeom>
        </p:spPr>
      </p:pic>
      <p:sp>
        <p:nvSpPr>
          <p:cNvPr id="108" name="Google Shape;461;p34">
            <a:extLst>
              <a:ext uri="{FF2B5EF4-FFF2-40B4-BE49-F238E27FC236}">
                <a16:creationId xmlns:a16="http://schemas.microsoft.com/office/drawing/2014/main" id="{D2A2F0ED-F2B8-7D5C-81D6-EEEDB7C82AFD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13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315ACF2-38F5-B496-D0CB-6294E1FD9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1444" y="2903254"/>
            <a:ext cx="791117" cy="79111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537F575-EA9D-1975-71E0-AC4DC2F74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271" y="2887296"/>
            <a:ext cx="866827" cy="86682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809B60A-43E5-7213-F13A-5BD58975A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8943" y="2917805"/>
            <a:ext cx="795991" cy="79599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87AA53A-6026-1407-E5BC-A38ECBA3D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06051" y="2903254"/>
            <a:ext cx="738935" cy="738935"/>
          </a:xfrm>
          <a:prstGeom prst="rect">
            <a:avLst/>
          </a:prstGeom>
        </p:spPr>
      </p:pic>
      <p:pic>
        <p:nvPicPr>
          <p:cNvPr id="109" name="Object 30">
            <a:extLst>
              <a:ext uri="{FF2B5EF4-FFF2-40B4-BE49-F238E27FC236}">
                <a16:creationId xmlns:a16="http://schemas.microsoft.com/office/drawing/2014/main" id="{FF610684-06C8-C1A1-FEF4-3EDA951D93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0511" y="5000047"/>
            <a:ext cx="286905" cy="286905"/>
          </a:xfrm>
          <a:prstGeom prst="rect">
            <a:avLst/>
          </a:prstGeom>
        </p:spPr>
      </p:pic>
      <p:grpSp>
        <p:nvGrpSpPr>
          <p:cNvPr id="110" name="그룹 1021">
            <a:extLst>
              <a:ext uri="{FF2B5EF4-FFF2-40B4-BE49-F238E27FC236}">
                <a16:creationId xmlns:a16="http://schemas.microsoft.com/office/drawing/2014/main" id="{A55E2383-6A91-A6C5-15C8-4058FC889DEB}"/>
              </a:ext>
            </a:extLst>
          </p:cNvPr>
          <p:cNvGrpSpPr/>
          <p:nvPr/>
        </p:nvGrpSpPr>
        <p:grpSpPr>
          <a:xfrm>
            <a:off x="7121921" y="6012170"/>
            <a:ext cx="298639" cy="286905"/>
            <a:chOff x="9897059" y="6513740"/>
            <a:chExt cx="286905" cy="286905"/>
          </a:xfrm>
        </p:grpSpPr>
        <p:pic>
          <p:nvPicPr>
            <p:cNvPr id="111" name="Object 78">
              <a:extLst>
                <a:ext uri="{FF2B5EF4-FFF2-40B4-BE49-F238E27FC236}">
                  <a16:creationId xmlns:a16="http://schemas.microsoft.com/office/drawing/2014/main" id="{E8A49C92-BFBB-A501-843A-DA9787082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7059" y="6513740"/>
              <a:ext cx="286905" cy="286905"/>
            </a:xfrm>
            <a:prstGeom prst="rect">
              <a:avLst/>
            </a:prstGeom>
          </p:spPr>
        </p:pic>
      </p:grpSp>
      <p:grpSp>
        <p:nvGrpSpPr>
          <p:cNvPr id="112" name="그룹 1021">
            <a:extLst>
              <a:ext uri="{FF2B5EF4-FFF2-40B4-BE49-F238E27FC236}">
                <a16:creationId xmlns:a16="http://schemas.microsoft.com/office/drawing/2014/main" id="{F050055E-75B5-2EAB-088C-E94440138738}"/>
              </a:ext>
            </a:extLst>
          </p:cNvPr>
          <p:cNvGrpSpPr/>
          <p:nvPr/>
        </p:nvGrpSpPr>
        <p:grpSpPr>
          <a:xfrm>
            <a:off x="12141209" y="5858315"/>
            <a:ext cx="298639" cy="286905"/>
            <a:chOff x="9897059" y="6513740"/>
            <a:chExt cx="286905" cy="286905"/>
          </a:xfrm>
        </p:grpSpPr>
        <p:pic>
          <p:nvPicPr>
            <p:cNvPr id="113" name="Object 78">
              <a:extLst>
                <a:ext uri="{FF2B5EF4-FFF2-40B4-BE49-F238E27FC236}">
                  <a16:creationId xmlns:a16="http://schemas.microsoft.com/office/drawing/2014/main" id="{77631BEE-7E9F-990C-844A-04215604D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7059" y="6513740"/>
              <a:ext cx="286905" cy="286905"/>
            </a:xfrm>
            <a:prstGeom prst="rect">
              <a:avLst/>
            </a:prstGeom>
          </p:spPr>
        </p:pic>
      </p:grpSp>
      <p:pic>
        <p:nvPicPr>
          <p:cNvPr id="114" name="Object 66">
            <a:extLst>
              <a:ext uri="{FF2B5EF4-FFF2-40B4-BE49-F238E27FC236}">
                <a16:creationId xmlns:a16="http://schemas.microsoft.com/office/drawing/2014/main" id="{3EECF476-2976-3A61-EAD8-098814995DA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11032" y="4235308"/>
            <a:ext cx="1402214" cy="7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2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7228C11F-7925-5DDD-553E-0BA709407842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C680F444-3796-9225-0744-3007CE1B3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8D89CC46-7E3B-A3E3-C9E1-83777E2B1DAF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455537FA-363C-7155-265C-8D729B24A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9DB6696-4EE0-8197-64C3-CD82D7B43F5E}"/>
              </a:ext>
            </a:extLst>
          </p:cNvPr>
          <p:cNvGrpSpPr/>
          <p:nvPr/>
        </p:nvGrpSpPr>
        <p:grpSpPr>
          <a:xfrm>
            <a:off x="1288002" y="3038284"/>
            <a:ext cx="6163209" cy="2105216"/>
            <a:chOff x="1336254" y="2873377"/>
            <a:chExt cx="6567901" cy="231703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93BEC38-2FB4-C853-B54D-DFB37847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6254" y="2873377"/>
              <a:ext cx="6405494" cy="231703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59AA686-9BBB-A895-C212-7C8AC110F9F0}"/>
                </a:ext>
              </a:extLst>
            </p:cNvPr>
            <p:cNvSpPr txBox="1"/>
            <p:nvPr/>
          </p:nvSpPr>
          <p:spPr>
            <a:xfrm>
              <a:off x="5530986" y="4690812"/>
              <a:ext cx="237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교과서 전처리 함수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DF35E91-42F7-D9EB-C4E4-86F8B581E480}"/>
              </a:ext>
            </a:extLst>
          </p:cNvPr>
          <p:cNvGrpSpPr/>
          <p:nvPr/>
        </p:nvGrpSpPr>
        <p:grpSpPr>
          <a:xfrm>
            <a:off x="1263156" y="5355314"/>
            <a:ext cx="6217583" cy="3424935"/>
            <a:chOff x="1317092" y="5408149"/>
            <a:chExt cx="6489301" cy="342493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12C9A43-EFBE-6EA9-098D-30FE1425C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78" t="5402" r="5392" b="57987"/>
            <a:stretch/>
          </p:blipFill>
          <p:spPr>
            <a:xfrm>
              <a:off x="1317092" y="5408149"/>
              <a:ext cx="6273491" cy="342493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5B1173-167F-4329-173B-FB173755F3DE}"/>
                </a:ext>
              </a:extLst>
            </p:cNvPr>
            <p:cNvSpPr txBox="1"/>
            <p:nvPr/>
          </p:nvSpPr>
          <p:spPr>
            <a:xfrm>
              <a:off x="3315555" y="8416289"/>
              <a:ext cx="44908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정제된 데이터 셋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 - 88237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개의 문서 생성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45384EE-ED84-09A5-5239-71CFFC89BFBC}"/>
              </a:ext>
            </a:extLst>
          </p:cNvPr>
          <p:cNvGrpSpPr/>
          <p:nvPr/>
        </p:nvGrpSpPr>
        <p:grpSpPr>
          <a:xfrm>
            <a:off x="7451211" y="3065803"/>
            <a:ext cx="7586136" cy="5792471"/>
            <a:chOff x="8112063" y="3249802"/>
            <a:chExt cx="8133390" cy="606835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7508364-0A57-E3C8-B3BD-8EB2807E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2063" y="3249802"/>
              <a:ext cx="7138581" cy="60683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9F7613-96C4-4C73-2480-C5C749D3E609}"/>
                </a:ext>
              </a:extLst>
            </p:cNvPr>
            <p:cNvSpPr txBox="1"/>
            <p:nvPr/>
          </p:nvSpPr>
          <p:spPr>
            <a:xfrm>
              <a:off x="11885113" y="3416882"/>
              <a:ext cx="4360340" cy="354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위키데이터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 </a:t>
              </a:r>
              <a:r>
                <a:rPr kumimoji="0" lang="ko-KR" alt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파싱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&amp;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전처리 함수 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BB9A8B0-F242-B2B7-67FD-A451C4D998C0}"/>
              </a:ext>
            </a:extLst>
          </p:cNvPr>
          <p:cNvGrpSpPr/>
          <p:nvPr/>
        </p:nvGrpSpPr>
        <p:grpSpPr>
          <a:xfrm>
            <a:off x="14316247" y="3065803"/>
            <a:ext cx="2828106" cy="5492945"/>
            <a:chOff x="14345336" y="3238500"/>
            <a:chExt cx="2828106" cy="5492945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E0F7994-DE93-194E-D892-FB8A9C1D7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08" t="5501" r="55316" b="49220"/>
            <a:stretch/>
          </p:blipFill>
          <p:spPr>
            <a:xfrm>
              <a:off x="14345336" y="3238500"/>
              <a:ext cx="2828106" cy="508085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8985F1-CAE2-6DF1-D570-1B5BACC921F9}"/>
                </a:ext>
              </a:extLst>
            </p:cNvPr>
            <p:cNvSpPr txBox="1"/>
            <p:nvPr/>
          </p:nvSpPr>
          <p:spPr>
            <a:xfrm>
              <a:off x="14345336" y="8392891"/>
              <a:ext cx="24913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색인 생성 및 저장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8199ABF3-311F-04CB-4C66-7A4DEBD8E938}"/>
              </a:ext>
            </a:extLst>
          </p:cNvPr>
          <p:cNvSpPr txBox="1"/>
          <p:nvPr/>
        </p:nvSpPr>
        <p:spPr>
          <a:xfrm>
            <a:off x="15783082" y="1072892"/>
            <a:ext cx="136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64" name="Google Shape;337;p30">
            <a:extLst>
              <a:ext uri="{FF2B5EF4-FFF2-40B4-BE49-F238E27FC236}">
                <a16:creationId xmlns:a16="http://schemas.microsoft.com/office/drawing/2014/main" id="{E86FD2AA-5E56-6EF5-4D0D-CB3EA9192A85}"/>
              </a:ext>
            </a:extLst>
          </p:cNvPr>
          <p:cNvSpPr txBox="1"/>
          <p:nvPr/>
        </p:nvSpPr>
        <p:spPr>
          <a:xfrm>
            <a:off x="1090748" y="2072649"/>
            <a:ext cx="1238462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텍스트파일과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파싱한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파일을 각각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전처리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후 결합하고 색인 생성 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pickle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파일로 저장 </a:t>
            </a:r>
          </a:p>
        </p:txBody>
      </p:sp>
      <p:sp>
        <p:nvSpPr>
          <p:cNvPr id="65" name="Google Shape;462;p34">
            <a:extLst>
              <a:ext uri="{FF2B5EF4-FFF2-40B4-BE49-F238E27FC236}">
                <a16:creationId xmlns:a16="http://schemas.microsoft.com/office/drawing/2014/main" id="{B1F541B2-8CBC-8469-A3A0-903910C03E4D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셋 구축 코드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6" name="Google Shape;461;p34">
            <a:extLst>
              <a:ext uri="{FF2B5EF4-FFF2-40B4-BE49-F238E27FC236}">
                <a16:creationId xmlns:a16="http://schemas.microsoft.com/office/drawing/2014/main" id="{5A967067-00D5-CE48-6797-27542785B3C6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14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7744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9736DE3B-2B7B-0A7F-82B1-094D973893F8}"/>
              </a:ext>
            </a:extLst>
          </p:cNvPr>
          <p:cNvGrpSpPr/>
          <p:nvPr/>
        </p:nvGrpSpPr>
        <p:grpSpPr>
          <a:xfrm>
            <a:off x="9476267" y="2775339"/>
            <a:ext cx="5843352" cy="2979876"/>
            <a:chOff x="6584409" y="2257336"/>
            <a:chExt cx="4972516" cy="3263659"/>
          </a:xfrm>
        </p:grpSpPr>
        <p:grpSp>
          <p:nvGrpSpPr>
            <p:cNvPr id="79" name="그룹 1003">
              <a:extLst>
                <a:ext uri="{FF2B5EF4-FFF2-40B4-BE49-F238E27FC236}">
                  <a16:creationId xmlns:a16="http://schemas.microsoft.com/office/drawing/2014/main" id="{FF6DBEEE-35B3-5065-F35C-C3C02FCEE596}"/>
                </a:ext>
              </a:extLst>
            </p:cNvPr>
            <p:cNvGrpSpPr/>
            <p:nvPr/>
          </p:nvGrpSpPr>
          <p:grpSpPr>
            <a:xfrm>
              <a:off x="6614320" y="2374517"/>
              <a:ext cx="4942605" cy="3146478"/>
              <a:chOff x="1084666" y="2343048"/>
              <a:chExt cx="5257143" cy="7156539"/>
            </a:xfrm>
          </p:grpSpPr>
          <p:pic>
            <p:nvPicPr>
              <p:cNvPr id="82" name="Object 8">
                <a:extLst>
                  <a:ext uri="{FF2B5EF4-FFF2-40B4-BE49-F238E27FC236}">
                    <a16:creationId xmlns:a16="http://schemas.microsoft.com/office/drawing/2014/main" id="{95CAF53F-9F25-6021-1C0B-681BB186E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84666" y="2343048"/>
                <a:ext cx="5257143" cy="7156539"/>
              </a:xfrm>
              <a:prstGeom prst="rect">
                <a:avLst/>
              </a:prstGeom>
            </p:spPr>
          </p:pic>
        </p:grpSp>
        <p:grpSp>
          <p:nvGrpSpPr>
            <p:cNvPr id="80" name="그룹 1001">
              <a:extLst>
                <a:ext uri="{FF2B5EF4-FFF2-40B4-BE49-F238E27FC236}">
                  <a16:creationId xmlns:a16="http://schemas.microsoft.com/office/drawing/2014/main" id="{D415951D-E842-3958-1A9C-95C855C79728}"/>
                </a:ext>
              </a:extLst>
            </p:cNvPr>
            <p:cNvGrpSpPr/>
            <p:nvPr/>
          </p:nvGrpSpPr>
          <p:grpSpPr>
            <a:xfrm>
              <a:off x="6584409" y="2257336"/>
              <a:ext cx="4805486" cy="3118804"/>
              <a:chOff x="0" y="5676615"/>
              <a:chExt cx="18285714" cy="4609099"/>
            </a:xfrm>
          </p:grpSpPr>
          <p:pic>
            <p:nvPicPr>
              <p:cNvPr id="81" name="Object 2">
                <a:extLst>
                  <a:ext uri="{FF2B5EF4-FFF2-40B4-BE49-F238E27FC236}">
                    <a16:creationId xmlns:a16="http://schemas.microsoft.com/office/drawing/2014/main" id="{D9785DA5-6C28-177F-AEE9-D9210E3CB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5676615"/>
                <a:ext cx="18285714" cy="4609099"/>
              </a:xfrm>
              <a:prstGeom prst="rect">
                <a:avLst/>
              </a:prstGeom>
            </p:spPr>
          </p:pic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2A89330-C4AF-B37A-4BD9-8CC6F4531758}"/>
              </a:ext>
            </a:extLst>
          </p:cNvPr>
          <p:cNvGrpSpPr/>
          <p:nvPr/>
        </p:nvGrpSpPr>
        <p:grpSpPr>
          <a:xfrm>
            <a:off x="2968381" y="2786166"/>
            <a:ext cx="5906984" cy="2929446"/>
            <a:chOff x="1255992" y="2229661"/>
            <a:chExt cx="5076453" cy="3240697"/>
          </a:xfrm>
        </p:grpSpPr>
        <p:grpSp>
          <p:nvGrpSpPr>
            <p:cNvPr id="67" name="그룹 1003">
              <a:extLst>
                <a:ext uri="{FF2B5EF4-FFF2-40B4-BE49-F238E27FC236}">
                  <a16:creationId xmlns:a16="http://schemas.microsoft.com/office/drawing/2014/main" id="{FC5068D6-0C4F-74E8-F83D-43D12EA8C3FC}"/>
                </a:ext>
              </a:extLst>
            </p:cNvPr>
            <p:cNvGrpSpPr/>
            <p:nvPr/>
          </p:nvGrpSpPr>
          <p:grpSpPr>
            <a:xfrm>
              <a:off x="1389840" y="2323880"/>
              <a:ext cx="4942605" cy="3146478"/>
              <a:chOff x="1084666" y="2343048"/>
              <a:chExt cx="5257143" cy="7156539"/>
            </a:xfrm>
          </p:grpSpPr>
          <p:pic>
            <p:nvPicPr>
              <p:cNvPr id="70" name="Object 8">
                <a:extLst>
                  <a:ext uri="{FF2B5EF4-FFF2-40B4-BE49-F238E27FC236}">
                    <a16:creationId xmlns:a16="http://schemas.microsoft.com/office/drawing/2014/main" id="{FAD2BF39-33EB-B9FE-27F3-5B267F842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84666" y="2343048"/>
                <a:ext cx="5257143" cy="7156539"/>
              </a:xfrm>
              <a:prstGeom prst="rect">
                <a:avLst/>
              </a:prstGeom>
            </p:spPr>
          </p:pic>
        </p:grpSp>
        <p:grpSp>
          <p:nvGrpSpPr>
            <p:cNvPr id="68" name="그룹 1006">
              <a:extLst>
                <a:ext uri="{FF2B5EF4-FFF2-40B4-BE49-F238E27FC236}">
                  <a16:creationId xmlns:a16="http://schemas.microsoft.com/office/drawing/2014/main" id="{4C455EBE-37CA-4E2B-92DA-D0409BC82A71}"/>
                </a:ext>
              </a:extLst>
            </p:cNvPr>
            <p:cNvGrpSpPr/>
            <p:nvPr/>
          </p:nvGrpSpPr>
          <p:grpSpPr>
            <a:xfrm>
              <a:off x="1255992" y="2229661"/>
              <a:ext cx="4942605" cy="3118803"/>
              <a:chOff x="950818" y="2262475"/>
              <a:chExt cx="5257143" cy="7093595"/>
            </a:xfrm>
          </p:grpSpPr>
          <p:pic>
            <p:nvPicPr>
              <p:cNvPr id="69" name="Object 20">
                <a:extLst>
                  <a:ext uri="{FF2B5EF4-FFF2-40B4-BE49-F238E27FC236}">
                    <a16:creationId xmlns:a16="http://schemas.microsoft.com/office/drawing/2014/main" id="{6FD4A2F0-59C8-31AD-538D-ABC9802B5B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0818" y="2262475"/>
                <a:ext cx="5257143" cy="7093595"/>
              </a:xfrm>
              <a:prstGeom prst="rect">
                <a:avLst/>
              </a:prstGeom>
            </p:spPr>
          </p:pic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9E35A9C-B83A-02DA-B7EA-A892AA7D3870}"/>
              </a:ext>
            </a:extLst>
          </p:cNvPr>
          <p:cNvGrpSpPr/>
          <p:nvPr/>
        </p:nvGrpSpPr>
        <p:grpSpPr>
          <a:xfrm>
            <a:off x="2944303" y="6043119"/>
            <a:ext cx="5931061" cy="3268476"/>
            <a:chOff x="11955555" y="2262475"/>
            <a:chExt cx="5377777" cy="3631169"/>
          </a:xfrm>
        </p:grpSpPr>
        <p:grpSp>
          <p:nvGrpSpPr>
            <p:cNvPr id="57" name="그룹 1015">
              <a:extLst>
                <a:ext uri="{FF2B5EF4-FFF2-40B4-BE49-F238E27FC236}">
                  <a16:creationId xmlns:a16="http://schemas.microsoft.com/office/drawing/2014/main" id="{B9054A8E-3826-E227-4EBC-2138A1BF62A7}"/>
                </a:ext>
              </a:extLst>
            </p:cNvPr>
            <p:cNvGrpSpPr/>
            <p:nvPr/>
          </p:nvGrpSpPr>
          <p:grpSpPr>
            <a:xfrm>
              <a:off x="12076189" y="2389459"/>
              <a:ext cx="5257143" cy="3504185"/>
              <a:chOff x="12076189" y="2389459"/>
              <a:chExt cx="5257143" cy="3504185"/>
            </a:xfrm>
          </p:grpSpPr>
          <p:pic>
            <p:nvPicPr>
              <p:cNvPr id="59" name="Object 52">
                <a:extLst>
                  <a:ext uri="{FF2B5EF4-FFF2-40B4-BE49-F238E27FC236}">
                    <a16:creationId xmlns:a16="http://schemas.microsoft.com/office/drawing/2014/main" id="{C6DB2C15-8573-F245-2570-26B5D2475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76189" y="2389459"/>
                <a:ext cx="5257143" cy="3504185"/>
              </a:xfrm>
              <a:prstGeom prst="rect">
                <a:avLst/>
              </a:prstGeom>
            </p:spPr>
          </p:pic>
        </p:grpSp>
        <p:pic>
          <p:nvPicPr>
            <p:cNvPr id="58" name="Object 55">
              <a:extLst>
                <a:ext uri="{FF2B5EF4-FFF2-40B4-BE49-F238E27FC236}">
                  <a16:creationId xmlns:a16="http://schemas.microsoft.com/office/drawing/2014/main" id="{9DE427DE-6A8A-DAA3-3CC3-40E94FE68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5555" y="2262475"/>
              <a:ext cx="5257144" cy="3476189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17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" name="Google Shape;462;p34">
            <a:extLst>
              <a:ext uri="{FF2B5EF4-FFF2-40B4-BE49-F238E27FC236}">
                <a16:creationId xmlns:a16="http://schemas.microsoft.com/office/drawing/2014/main" id="{D86D1913-5984-D5E3-1078-35D7C1CBFDE7}"/>
              </a:ext>
            </a:extLst>
          </p:cNvPr>
          <p:cNvSpPr txBox="1"/>
          <p:nvPr/>
        </p:nvSpPr>
        <p:spPr>
          <a:xfrm>
            <a:off x="1090745" y="799228"/>
            <a:ext cx="10892707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2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Konlpy</a:t>
            </a:r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형태소 분석기 선별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Google Shape;337;p30">
            <a:extLst>
              <a:ext uri="{FF2B5EF4-FFF2-40B4-BE49-F238E27FC236}">
                <a16:creationId xmlns:a16="http://schemas.microsoft.com/office/drawing/2014/main" id="{2ADBDA44-C28A-9390-2276-8783B2A1284F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다양한 형태소 분석기 성능 비교와 선별 과정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DA786-B50D-8BE3-AB76-02FC9A4B29D5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2.5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F56AEDB-A546-FFDA-D712-037F4ED305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20" y="4673038"/>
            <a:ext cx="1231591" cy="6040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C11111A6-38A0-2711-FBAD-FDB8A5881054}"/>
              </a:ext>
            </a:extLst>
          </p:cNvPr>
          <p:cNvGrpSpPr/>
          <p:nvPr/>
        </p:nvGrpSpPr>
        <p:grpSpPr>
          <a:xfrm>
            <a:off x="9918448" y="2775339"/>
            <a:ext cx="4828065" cy="2847616"/>
            <a:chOff x="7009471" y="1583404"/>
            <a:chExt cx="3945020" cy="217612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2057074-11A2-7993-2F17-BB158C577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09471" y="1583404"/>
              <a:ext cx="3945020" cy="2176127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C90A33D-0675-BD64-7800-0C585241C2A2}"/>
                </a:ext>
              </a:extLst>
            </p:cNvPr>
            <p:cNvSpPr/>
            <p:nvPr/>
          </p:nvSpPr>
          <p:spPr>
            <a:xfrm>
              <a:off x="7445030" y="1598796"/>
              <a:ext cx="1935825" cy="1870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4D5ABDC-DE2D-D82A-EE62-1DE7CCB9C49C}"/>
              </a:ext>
            </a:extLst>
          </p:cNvPr>
          <p:cNvSpPr txBox="1"/>
          <p:nvPr/>
        </p:nvSpPr>
        <p:spPr>
          <a:xfrm>
            <a:off x="3164904" y="3061072"/>
            <a:ext cx="5464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문장 분리와 명사 추출 통일성을 위해 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Kkma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문장 또는 명사 단위 분리 시 음절 단위로 분리되는 문제</a:t>
            </a:r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긴 문장 분석 시 부적절</a:t>
            </a:r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긴 수행 시간 </a:t>
            </a:r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4010703-1F6C-A89E-39FE-D0573B3975E4}"/>
              </a:ext>
            </a:extLst>
          </p:cNvPr>
          <p:cNvGrpSpPr/>
          <p:nvPr/>
        </p:nvGrpSpPr>
        <p:grpSpPr>
          <a:xfrm>
            <a:off x="9507890" y="6032293"/>
            <a:ext cx="5808203" cy="3212878"/>
            <a:chOff x="11955556" y="6159271"/>
            <a:chExt cx="5377777" cy="3340316"/>
          </a:xfrm>
        </p:grpSpPr>
        <p:grpSp>
          <p:nvGrpSpPr>
            <p:cNvPr id="73" name="그룹 1001">
              <a:extLst>
                <a:ext uri="{FF2B5EF4-FFF2-40B4-BE49-F238E27FC236}">
                  <a16:creationId xmlns:a16="http://schemas.microsoft.com/office/drawing/2014/main" id="{9A3CC76B-EE06-E60F-06C0-B5F651928D2F}"/>
                </a:ext>
              </a:extLst>
            </p:cNvPr>
            <p:cNvGrpSpPr/>
            <p:nvPr/>
          </p:nvGrpSpPr>
          <p:grpSpPr>
            <a:xfrm>
              <a:off x="12076190" y="6314286"/>
              <a:ext cx="5257143" cy="3185301"/>
              <a:chOff x="12076190" y="6314286"/>
              <a:chExt cx="5257143" cy="3185301"/>
            </a:xfrm>
          </p:grpSpPr>
          <p:pic>
            <p:nvPicPr>
              <p:cNvPr id="76" name="Object 2">
                <a:extLst>
                  <a:ext uri="{FF2B5EF4-FFF2-40B4-BE49-F238E27FC236}">
                    <a16:creationId xmlns:a16="http://schemas.microsoft.com/office/drawing/2014/main" id="{81FC1B31-858C-FAE2-5A5B-F6159E6FA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76190" y="6314286"/>
                <a:ext cx="5257143" cy="3185301"/>
              </a:xfrm>
              <a:prstGeom prst="rect">
                <a:avLst/>
              </a:prstGeom>
            </p:spPr>
          </p:pic>
        </p:grpSp>
        <p:grpSp>
          <p:nvGrpSpPr>
            <p:cNvPr id="74" name="그룹 1002">
              <a:extLst>
                <a:ext uri="{FF2B5EF4-FFF2-40B4-BE49-F238E27FC236}">
                  <a16:creationId xmlns:a16="http://schemas.microsoft.com/office/drawing/2014/main" id="{B901CB7C-B46F-8181-9CF7-F16B205B4BD4}"/>
                </a:ext>
              </a:extLst>
            </p:cNvPr>
            <p:cNvGrpSpPr/>
            <p:nvPr/>
          </p:nvGrpSpPr>
          <p:grpSpPr>
            <a:xfrm>
              <a:off x="11955556" y="6159271"/>
              <a:ext cx="5257143" cy="3212158"/>
              <a:chOff x="11955556" y="6159271"/>
              <a:chExt cx="5257143" cy="3212158"/>
            </a:xfrm>
          </p:grpSpPr>
          <p:pic>
            <p:nvPicPr>
              <p:cNvPr id="75" name="Object 5">
                <a:extLst>
                  <a:ext uri="{FF2B5EF4-FFF2-40B4-BE49-F238E27FC236}">
                    <a16:creationId xmlns:a16="http://schemas.microsoft.com/office/drawing/2014/main" id="{07B07FB2-5226-9F08-21DF-956FBB3C6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55556" y="6159271"/>
                <a:ext cx="5257143" cy="3212158"/>
              </a:xfrm>
              <a:prstGeom prst="rect">
                <a:avLst/>
              </a:prstGeom>
            </p:spPr>
          </p:pic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B5E5EBC-D577-E65A-0BEB-99A4CAB31457}"/>
              </a:ext>
            </a:extLst>
          </p:cNvPr>
          <p:cNvSpPr txBox="1"/>
          <p:nvPr/>
        </p:nvSpPr>
        <p:spPr>
          <a:xfrm>
            <a:off x="3281193" y="6612030"/>
            <a:ext cx="50306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명사 추출 형태소 분석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Hannanum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역사 데이터에 많이 출현하는 고유명사의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과도한 분절을 방지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029F89F2-A353-CC99-5AD5-E93D0B3E8F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38" y="8025380"/>
            <a:ext cx="1751914" cy="57574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BC194B5-35BE-4BEF-225B-27465E69DC7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59" y="7946227"/>
            <a:ext cx="568251" cy="71548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F6391B7-5403-C8E1-8B02-713597F0D5C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652" y="7912998"/>
            <a:ext cx="1870152" cy="93507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4DAC077-CA12-3DFD-B0D5-0E3472391A12}"/>
              </a:ext>
            </a:extLst>
          </p:cNvPr>
          <p:cNvSpPr txBox="1"/>
          <p:nvPr/>
        </p:nvSpPr>
        <p:spPr>
          <a:xfrm>
            <a:off x="9769560" y="6576978"/>
            <a:ext cx="50604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 문장 분리 모듈</a:t>
            </a:r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Kiwi</a:t>
            </a:r>
          </a:p>
          <a:p>
            <a:endParaRPr lang="en-US" altLang="ko-KR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구두점 단위로 분리하지 않아 한국어 문장 분리 정확성이 높음</a:t>
            </a:r>
          </a:p>
        </p:txBody>
      </p:sp>
    </p:spTree>
    <p:extLst>
      <p:ext uri="{BB962C8B-B14F-4D97-AF65-F5344CB8AC3E}">
        <p14:creationId xmlns:p14="http://schemas.microsoft.com/office/powerpoint/2010/main" val="3794158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18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D055A56A-72B0-1FCB-1FEC-FD7185FF3999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2060257D-BC00-49C2-3BC1-6F87C59CE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FF2A284E-DC10-097F-B85A-E88DC55C7FD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7E6D2694-E529-235A-E234-AB627C1EA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40" name="그룹 16">
            <a:extLst>
              <a:ext uri="{FF2B5EF4-FFF2-40B4-BE49-F238E27FC236}">
                <a16:creationId xmlns:a16="http://schemas.microsoft.com/office/drawing/2014/main" id="{CB03A626-0047-A18A-D221-D7874E2DED61}"/>
              </a:ext>
            </a:extLst>
          </p:cNvPr>
          <p:cNvGrpSpPr/>
          <p:nvPr/>
        </p:nvGrpSpPr>
        <p:grpSpPr>
          <a:xfrm>
            <a:off x="1652491" y="2964593"/>
            <a:ext cx="7046274" cy="5937827"/>
            <a:chOff x="2198080" y="2540001"/>
            <a:chExt cx="6418197" cy="3769320"/>
          </a:xfrm>
        </p:grpSpPr>
        <p:pic>
          <p:nvPicPr>
            <p:cNvPr id="41" name="그림 17">
              <a:extLst>
                <a:ext uri="{FF2B5EF4-FFF2-40B4-BE49-F238E27FC236}">
                  <a16:creationId xmlns:a16="http://schemas.microsoft.com/office/drawing/2014/main" id="{CD5FF549-05B4-C7A1-5131-4BAB39FDA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98080" y="2540001"/>
              <a:ext cx="6418197" cy="3769320"/>
            </a:xfrm>
            <a:prstGeom prst="rect">
              <a:avLst/>
            </a:prstGeom>
          </p:spPr>
        </p:pic>
        <p:sp>
          <p:nvSpPr>
            <p:cNvPr id="42" name="직사각형 18">
              <a:extLst>
                <a:ext uri="{FF2B5EF4-FFF2-40B4-BE49-F238E27FC236}">
                  <a16:creationId xmlns:a16="http://schemas.microsoft.com/office/drawing/2014/main" id="{47628D4F-B6A1-8D56-6711-919008D4D0F9}"/>
                </a:ext>
              </a:extLst>
            </p:cNvPr>
            <p:cNvSpPr/>
            <p:nvPr/>
          </p:nvSpPr>
          <p:spPr>
            <a:xfrm>
              <a:off x="6012160" y="3799869"/>
              <a:ext cx="1224136" cy="23762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pic>
        <p:nvPicPr>
          <p:cNvPr id="43" name="그림 22">
            <a:extLst>
              <a:ext uri="{FF2B5EF4-FFF2-40B4-BE49-F238E27FC236}">
                <a16:creationId xmlns:a16="http://schemas.microsoft.com/office/drawing/2014/main" id="{F8820903-B92A-28A2-44D8-AE7EDBDAB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85969" y="2870507"/>
            <a:ext cx="7610567" cy="612600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A90F5C5-B373-C61C-D87A-753A0D0E8138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2.5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51" name="Google Shape;462;p34">
            <a:extLst>
              <a:ext uri="{FF2B5EF4-FFF2-40B4-BE49-F238E27FC236}">
                <a16:creationId xmlns:a16="http://schemas.microsoft.com/office/drawing/2014/main" id="{2297DB57-8130-9375-731D-CDEE8B613E2B}"/>
              </a:ext>
            </a:extLst>
          </p:cNvPr>
          <p:cNvSpPr txBox="1"/>
          <p:nvPr/>
        </p:nvSpPr>
        <p:spPr>
          <a:xfrm>
            <a:off x="1090745" y="799228"/>
            <a:ext cx="10892707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형태소 분석기 선별 과정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Google Shape;337;p30">
            <a:extLst>
              <a:ext uri="{FF2B5EF4-FFF2-40B4-BE49-F238E27FC236}">
                <a16:creationId xmlns:a16="http://schemas.microsoft.com/office/drawing/2014/main" id="{51DE90EB-7F47-02CC-CBC0-0E9BDB235110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다양한 형태소 분석기 성능 비교와 선별 과정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D2BA42-5980-DB83-4647-4571732A33AA}"/>
              </a:ext>
            </a:extLst>
          </p:cNvPr>
          <p:cNvSpPr/>
          <p:nvPr/>
        </p:nvSpPr>
        <p:spPr>
          <a:xfrm>
            <a:off x="1459832" y="2737839"/>
            <a:ext cx="657726" cy="641684"/>
          </a:xfrm>
          <a:prstGeom prst="rect">
            <a:avLst/>
          </a:prstGeom>
          <a:solidFill>
            <a:srgbClr val="93BAFF"/>
          </a:solidFill>
          <a:ln>
            <a:solidFill>
              <a:srgbClr val="93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6F6F9B9-99BF-5270-463D-D8B4CE33593E}"/>
              </a:ext>
            </a:extLst>
          </p:cNvPr>
          <p:cNvSpPr/>
          <p:nvPr/>
        </p:nvSpPr>
        <p:spPr>
          <a:xfrm>
            <a:off x="9157106" y="2737839"/>
            <a:ext cx="657726" cy="641684"/>
          </a:xfrm>
          <a:prstGeom prst="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370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1001">
            <a:extLst>
              <a:ext uri="{FF2B5EF4-FFF2-40B4-BE49-F238E27FC236}">
                <a16:creationId xmlns:a16="http://schemas.microsoft.com/office/drawing/2014/main" id="{7A443922-C6E1-AE5C-F80D-2F81D2D66C78}"/>
              </a:ext>
            </a:extLst>
          </p:cNvPr>
          <p:cNvGrpSpPr/>
          <p:nvPr/>
        </p:nvGrpSpPr>
        <p:grpSpPr>
          <a:xfrm>
            <a:off x="2286" y="7936565"/>
            <a:ext cx="18285714" cy="2414357"/>
            <a:chOff x="0" y="5676615"/>
            <a:chExt cx="18285714" cy="4609099"/>
          </a:xfrm>
        </p:grpSpPr>
        <p:pic>
          <p:nvPicPr>
            <p:cNvPr id="64" name="Object 2">
              <a:extLst>
                <a:ext uri="{FF2B5EF4-FFF2-40B4-BE49-F238E27FC236}">
                  <a16:creationId xmlns:a16="http://schemas.microsoft.com/office/drawing/2014/main" id="{A2265AD5-9780-B75B-9A21-619E32875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19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10D07-B6FC-A31B-61AE-90564650C6EF}"/>
              </a:ext>
            </a:extLst>
          </p:cNvPr>
          <p:cNvSpPr txBox="1"/>
          <p:nvPr/>
        </p:nvSpPr>
        <p:spPr>
          <a:xfrm>
            <a:off x="2000150" y="4335580"/>
            <a:ext cx="2466277" cy="1356454"/>
          </a:xfrm>
          <a:prstGeom prst="rect">
            <a:avLst/>
          </a:prstGeom>
          <a:solidFill>
            <a:srgbClr val="C7DBFF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데이터 셋 구축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과정에서 고유명사 및 명사 추출 시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음절 단위 분리 확인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8F7E2FA5-1FAF-FB1F-4DE7-AB0443D030F4}"/>
              </a:ext>
            </a:extLst>
          </p:cNvPr>
          <p:cNvSpPr/>
          <p:nvPr/>
        </p:nvSpPr>
        <p:spPr>
          <a:xfrm rot="16200000">
            <a:off x="4845012" y="4611142"/>
            <a:ext cx="861077" cy="87345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3C60C6-1EAD-FF44-DECD-E6C8B19794EA}"/>
              </a:ext>
            </a:extLst>
          </p:cNvPr>
          <p:cNvGrpSpPr/>
          <p:nvPr/>
        </p:nvGrpSpPr>
        <p:grpSpPr>
          <a:xfrm>
            <a:off x="6064043" y="3215580"/>
            <a:ext cx="7908639" cy="3780161"/>
            <a:chOff x="4158173" y="2335313"/>
            <a:chExt cx="6593108" cy="25038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668F76F-6563-E179-4713-FCAF8E07826A}"/>
                </a:ext>
              </a:extLst>
            </p:cNvPr>
            <p:cNvGrpSpPr/>
            <p:nvPr/>
          </p:nvGrpSpPr>
          <p:grpSpPr>
            <a:xfrm>
              <a:off x="9242270" y="2438414"/>
              <a:ext cx="1208499" cy="1063929"/>
              <a:chOff x="8604276" y="4002974"/>
              <a:chExt cx="1394690" cy="1264351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97A23AA-5848-20AE-ACA7-8E7240A2B0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8604276" y="4002974"/>
                <a:ext cx="1394690" cy="1264351"/>
              </a:xfrm>
              <a:prstGeom prst="rect">
                <a:avLst/>
              </a:prstGeom>
            </p:spPr>
          </p:pic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5B4FCAB-ED08-B1FC-2A0C-65A106371FBF}"/>
                  </a:ext>
                </a:extLst>
              </p:cNvPr>
              <p:cNvSpPr/>
              <p:nvPr/>
            </p:nvSpPr>
            <p:spPr>
              <a:xfrm>
                <a:off x="8610946" y="4025545"/>
                <a:ext cx="975749" cy="5312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E40C1BF-9E5F-E2DB-2CBC-3F4019FBACBF}"/>
                </a:ext>
              </a:extLst>
            </p:cNvPr>
            <p:cNvGrpSpPr/>
            <p:nvPr/>
          </p:nvGrpSpPr>
          <p:grpSpPr>
            <a:xfrm>
              <a:off x="4572882" y="2689242"/>
              <a:ext cx="4416552" cy="1908301"/>
              <a:chOff x="3396210" y="3152489"/>
              <a:chExt cx="5819991" cy="201461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0F08167-0A43-AA4C-6C8F-F5F74954B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396210" y="3152489"/>
                <a:ext cx="5819991" cy="2014612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F56093E-9576-14B5-27C8-1BF83F386F17}"/>
                  </a:ext>
                </a:extLst>
              </p:cNvPr>
              <p:cNvSpPr/>
              <p:nvPr/>
            </p:nvSpPr>
            <p:spPr>
              <a:xfrm>
                <a:off x="7558602" y="3737941"/>
                <a:ext cx="642423" cy="20336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B22271B-90EB-5B87-09FE-0CAF4E5F4167}"/>
                  </a:ext>
                </a:extLst>
              </p:cNvPr>
              <p:cNvSpPr/>
              <p:nvPr/>
            </p:nvSpPr>
            <p:spPr>
              <a:xfrm>
                <a:off x="6429374" y="4060835"/>
                <a:ext cx="2477583" cy="27193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B67596D-FCE0-A3FC-FBA0-824FF910EC72}"/>
                </a:ext>
              </a:extLst>
            </p:cNvPr>
            <p:cNvGrpSpPr/>
            <p:nvPr/>
          </p:nvGrpSpPr>
          <p:grpSpPr>
            <a:xfrm>
              <a:off x="9242269" y="3502343"/>
              <a:ext cx="1208499" cy="1220401"/>
              <a:chOff x="6830303" y="5267324"/>
              <a:chExt cx="1394690" cy="1450299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89E1AD59-4D42-D802-FCB1-31DA0F7C3B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6830303" y="5267324"/>
                <a:ext cx="1394690" cy="1450299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86EF369-D016-C160-0474-53A7CD37FB85}"/>
                  </a:ext>
                </a:extLst>
              </p:cNvPr>
              <p:cNvSpPr/>
              <p:nvPr/>
            </p:nvSpPr>
            <p:spPr>
              <a:xfrm>
                <a:off x="6860292" y="6282595"/>
                <a:ext cx="910620" cy="37074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386BDC-DA0F-85B5-1424-AA618F04CC80}"/>
                </a:ext>
              </a:extLst>
            </p:cNvPr>
            <p:cNvSpPr/>
            <p:nvPr/>
          </p:nvSpPr>
          <p:spPr>
            <a:xfrm>
              <a:off x="4158173" y="2335313"/>
              <a:ext cx="6593108" cy="25038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A2F6E108-4563-7201-CCA5-79FD7FAB0902}"/>
              </a:ext>
            </a:extLst>
          </p:cNvPr>
          <p:cNvSpPr/>
          <p:nvPr/>
        </p:nvSpPr>
        <p:spPr>
          <a:xfrm>
            <a:off x="9871468" y="7210152"/>
            <a:ext cx="683022" cy="6398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1FF57264-D23C-DF1C-6AE5-B413B2685A04}"/>
              </a:ext>
            </a:extLst>
          </p:cNvPr>
          <p:cNvSpPr txBox="1"/>
          <p:nvPr/>
        </p:nvSpPr>
        <p:spPr>
          <a:xfrm>
            <a:off x="2730592" y="3077151"/>
            <a:ext cx="1195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Kkma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Google Shape;462;p34">
            <a:extLst>
              <a:ext uri="{FF2B5EF4-FFF2-40B4-BE49-F238E27FC236}">
                <a16:creationId xmlns:a16="http://schemas.microsoft.com/office/drawing/2014/main" id="{C47A9562-1295-C47E-1B39-7E496F09B5B4}"/>
              </a:ext>
            </a:extLst>
          </p:cNvPr>
          <p:cNvSpPr txBox="1"/>
          <p:nvPr/>
        </p:nvSpPr>
        <p:spPr>
          <a:xfrm>
            <a:off x="1090745" y="799228"/>
            <a:ext cx="10892707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형태소 분석기 문제점 해결 과정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Google Shape;337;p30">
            <a:extLst>
              <a:ext uri="{FF2B5EF4-FFF2-40B4-BE49-F238E27FC236}">
                <a16:creationId xmlns:a16="http://schemas.microsoft.com/office/drawing/2014/main" id="{09E0ABDE-7D22-24F7-BE4D-DAF39DF95BA7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형태소 분석기 관련 문제점과 해결 과정</a:t>
            </a:r>
          </a:p>
        </p:txBody>
      </p:sp>
      <p:pic>
        <p:nvPicPr>
          <p:cNvPr id="65" name="Object 6">
            <a:extLst>
              <a:ext uri="{FF2B5EF4-FFF2-40B4-BE49-F238E27FC236}">
                <a16:creationId xmlns:a16="http://schemas.microsoft.com/office/drawing/2014/main" id="{230DAD9D-F4CE-2127-71E8-8C74E874385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1424932" y="3522884"/>
            <a:ext cx="10385945" cy="3340179"/>
          </a:xfrm>
          <a:prstGeom prst="rect">
            <a:avLst/>
          </a:prstGeom>
          <a:solidFill>
            <a:srgbClr val="4F81BD"/>
          </a:solidFill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ECF197C-3800-5D49-AEE6-B2997184923D}"/>
              </a:ext>
            </a:extLst>
          </p:cNvPr>
          <p:cNvSpPr txBox="1"/>
          <p:nvPr/>
        </p:nvSpPr>
        <p:spPr>
          <a:xfrm>
            <a:off x="15783082" y="1072892"/>
            <a:ext cx="136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2.5.1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AA2AB35-7B89-310A-6BB7-F2D7CA0B4E22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66999F0E-AFE7-F331-1C37-A12A9A91A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F22EDD44-1D8A-6621-A4F7-2867FAC56A04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B89B310D-EE6E-C5A0-2380-EF6F1B7A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0AC9CA-A065-1177-865A-995C5BB2548E}"/>
              </a:ext>
            </a:extLst>
          </p:cNvPr>
          <p:cNvSpPr/>
          <p:nvPr/>
        </p:nvSpPr>
        <p:spPr>
          <a:xfrm>
            <a:off x="8145421" y="8255295"/>
            <a:ext cx="4193179" cy="663038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1DDF5168-3435-361C-2C45-766A0514DA3F}"/>
              </a:ext>
            </a:extLst>
          </p:cNvPr>
          <p:cNvSpPr txBox="1"/>
          <p:nvPr/>
        </p:nvSpPr>
        <p:spPr>
          <a:xfrm>
            <a:off x="8580232" y="8399778"/>
            <a:ext cx="3603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정확도가 낮아지는 문제로 직결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71EDC09-FFEF-291F-1786-4B0C56B6A9B5}"/>
              </a:ext>
            </a:extLst>
          </p:cNvPr>
          <p:cNvSpPr/>
          <p:nvPr/>
        </p:nvSpPr>
        <p:spPr>
          <a:xfrm>
            <a:off x="3233289" y="3728087"/>
            <a:ext cx="143624" cy="447719"/>
          </a:xfrm>
          <a:prstGeom prst="downArrow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33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C9613C36-091B-6345-0B96-41720A2675B4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1" name="Object 6">
              <a:extLst>
                <a:ext uri="{FF2B5EF4-FFF2-40B4-BE49-F238E27FC236}">
                  <a16:creationId xmlns:a16="http://schemas.microsoft.com/office/drawing/2014/main" id="{35775EA2-6AC9-7D9B-6112-3D159F026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51252487-043A-711F-4986-1116DBEFC885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99C31B30-2F73-C9BD-4FF1-BFE7525B7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DE9A39BC-9B40-3FD4-7451-D32493344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850" y="2608599"/>
            <a:ext cx="8238934" cy="645787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95904B7-42CF-1CCD-223F-09642D6CFE25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2.4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81" name="Google Shape;462;p34">
            <a:extLst>
              <a:ext uri="{FF2B5EF4-FFF2-40B4-BE49-F238E27FC236}">
                <a16:creationId xmlns:a16="http://schemas.microsoft.com/office/drawing/2014/main" id="{834485F8-A2A3-A7EC-843B-8F24082A7AED}"/>
              </a:ext>
            </a:extLst>
          </p:cNvPr>
          <p:cNvSpPr txBox="1"/>
          <p:nvPr/>
        </p:nvSpPr>
        <p:spPr>
          <a:xfrm>
            <a:off x="1090745" y="799228"/>
            <a:ext cx="10892707" cy="1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Retrieval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에서의 자연어 처리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3" name="Google Shape;337;p30">
            <a:extLst>
              <a:ext uri="{FF2B5EF4-FFF2-40B4-BE49-F238E27FC236}">
                <a16:creationId xmlns:a16="http://schemas.microsoft.com/office/drawing/2014/main" id="{D8D97746-20AC-4C08-3525-AC1DEF6D249D}"/>
              </a:ext>
            </a:extLst>
          </p:cNvPr>
          <p:cNvSpPr txBox="1"/>
          <p:nvPr/>
        </p:nvSpPr>
        <p:spPr>
          <a:xfrm>
            <a:off x="1090748" y="2072649"/>
            <a:ext cx="1238462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자연어 처리가 필요한 단계별 형태소 분석기 적용</a:t>
            </a:r>
          </a:p>
        </p:txBody>
      </p:sp>
      <p:sp>
        <p:nvSpPr>
          <p:cNvPr id="84" name="Google Shape;461;p34">
            <a:extLst>
              <a:ext uri="{FF2B5EF4-FFF2-40B4-BE49-F238E27FC236}">
                <a16:creationId xmlns:a16="http://schemas.microsoft.com/office/drawing/2014/main" id="{4C5E47DD-3054-4F78-B137-FF0E8BD9F7F7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15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0EB474-FD3B-EDC2-561E-390D6B61F836}"/>
              </a:ext>
            </a:extLst>
          </p:cNvPr>
          <p:cNvSpPr txBox="1"/>
          <p:nvPr/>
        </p:nvSpPr>
        <p:spPr>
          <a:xfrm>
            <a:off x="1815496" y="4163636"/>
            <a:ext cx="2435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문서화를 위한 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문장 단위 분리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색인을 위한 명사 추출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ko-KR" altLang="en-US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F6C7426-B5EA-855F-C62B-165C0606AC40}"/>
              </a:ext>
            </a:extLst>
          </p:cNvPr>
          <p:cNvSpPr txBox="1"/>
          <p:nvPr/>
        </p:nvSpPr>
        <p:spPr>
          <a:xfrm>
            <a:off x="4963567" y="4309730"/>
            <a:ext cx="300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시 입력 쿼리 분석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문서와 질문 유사도 비교 위한 알고리즘 적용 시 명사 추출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0B0513-861A-5518-B6B1-C23F9289C41C}"/>
              </a:ext>
            </a:extLst>
          </p:cNvPr>
          <p:cNvSpPr/>
          <p:nvPr/>
        </p:nvSpPr>
        <p:spPr>
          <a:xfrm>
            <a:off x="1587500" y="3741360"/>
            <a:ext cx="2931072" cy="23828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각형 8">
            <a:extLst>
              <a:ext uri="{FF2B5EF4-FFF2-40B4-BE49-F238E27FC236}">
                <a16:creationId xmlns:a16="http://schemas.microsoft.com/office/drawing/2014/main" id="{5D3D0D1F-673C-B620-26DB-4176FE563973}"/>
              </a:ext>
            </a:extLst>
          </p:cNvPr>
          <p:cNvSpPr/>
          <p:nvPr/>
        </p:nvSpPr>
        <p:spPr>
          <a:xfrm>
            <a:off x="2093925" y="3487474"/>
            <a:ext cx="2095026" cy="507772"/>
          </a:xfrm>
          <a:prstGeom prst="homePlate">
            <a:avLst/>
          </a:prstGeom>
          <a:solidFill>
            <a:srgbClr val="3F64C7"/>
          </a:solidFill>
          <a:ln w="12700"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셋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B7B086-FAA2-606A-03FE-019255604C41}"/>
              </a:ext>
            </a:extLst>
          </p:cNvPr>
          <p:cNvSpPr/>
          <p:nvPr/>
        </p:nvSpPr>
        <p:spPr>
          <a:xfrm>
            <a:off x="4848508" y="3741360"/>
            <a:ext cx="3239552" cy="23828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화살표: 갈매기형 수장 89">
            <a:extLst>
              <a:ext uri="{FF2B5EF4-FFF2-40B4-BE49-F238E27FC236}">
                <a16:creationId xmlns:a16="http://schemas.microsoft.com/office/drawing/2014/main" id="{C1B67423-9B46-5594-5822-734F4EE529B1}"/>
              </a:ext>
            </a:extLst>
          </p:cNvPr>
          <p:cNvSpPr/>
          <p:nvPr/>
        </p:nvSpPr>
        <p:spPr>
          <a:xfrm>
            <a:off x="5056997" y="3492191"/>
            <a:ext cx="2822574" cy="503055"/>
          </a:xfrm>
          <a:prstGeom prst="chevron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검색과 알고리즘</a:t>
            </a:r>
          </a:p>
        </p:txBody>
      </p:sp>
    </p:spTree>
    <p:extLst>
      <p:ext uri="{BB962C8B-B14F-4D97-AF65-F5344CB8AC3E}">
        <p14:creationId xmlns:p14="http://schemas.microsoft.com/office/powerpoint/2010/main" val="1473341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03B339D0-E7C7-3CFC-0347-ADC5824AF14A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CCB5F6F1-C539-2F3B-B8BE-E0E70C20A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1791FBE7-F100-A425-EE60-FD4BCDA6948C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6" name="Object 9">
              <a:extLst>
                <a:ext uri="{FF2B5EF4-FFF2-40B4-BE49-F238E27FC236}">
                  <a16:creationId xmlns:a16="http://schemas.microsoft.com/office/drawing/2014/main" id="{AE28A0B2-4BAC-0B73-F907-2A727A9DC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3F32E68B-31B3-8608-FE6C-65C981292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10119790" y="4984451"/>
            <a:ext cx="6313800" cy="255801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E1E16D5-058C-8748-A85E-CF400CBD7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790" y="7939533"/>
            <a:ext cx="6313799" cy="12745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08121A1-AC1A-6FE1-33D2-5F15C0CED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790" y="2491491"/>
            <a:ext cx="6450756" cy="20814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A4E50B6-CB47-9DCB-AF84-9E3D9775700A}"/>
              </a:ext>
            </a:extLst>
          </p:cNvPr>
          <p:cNvSpPr txBox="1"/>
          <p:nvPr/>
        </p:nvSpPr>
        <p:spPr>
          <a:xfrm>
            <a:off x="1478061" y="5627237"/>
            <a:ext cx="3259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쿼리에서 추출한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명사가 있는 문서들 반환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9C0AAE-D4C2-2B44-7F4A-8E0224505647}"/>
              </a:ext>
            </a:extLst>
          </p:cNvPr>
          <p:cNvSpPr txBox="1"/>
          <p:nvPr/>
        </p:nvSpPr>
        <p:spPr>
          <a:xfrm>
            <a:off x="1360125" y="7912998"/>
            <a:ext cx="3587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알고리즘 적용을 통해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쿼리와 함께 제일 유사도가 높은 문서를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reading server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로 송신</a:t>
            </a:r>
          </a:p>
        </p:txBody>
      </p:sp>
      <p:sp>
        <p:nvSpPr>
          <p:cNvPr id="40" name="오른쪽 화살표 12">
            <a:extLst>
              <a:ext uri="{FF2B5EF4-FFF2-40B4-BE49-F238E27FC236}">
                <a16:creationId xmlns:a16="http://schemas.microsoft.com/office/drawing/2014/main" id="{6B977FA6-E828-525F-2F8B-17B88747800E}"/>
              </a:ext>
            </a:extLst>
          </p:cNvPr>
          <p:cNvSpPr/>
          <p:nvPr/>
        </p:nvSpPr>
        <p:spPr>
          <a:xfrm rot="5400000">
            <a:off x="2805822" y="4429462"/>
            <a:ext cx="584111" cy="51390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1" name="오른쪽 화살표 23">
            <a:extLst>
              <a:ext uri="{FF2B5EF4-FFF2-40B4-BE49-F238E27FC236}">
                <a16:creationId xmlns:a16="http://schemas.microsoft.com/office/drawing/2014/main" id="{DA82E2C3-07FE-1F94-B927-59F8F7C6B1A8}"/>
              </a:ext>
            </a:extLst>
          </p:cNvPr>
          <p:cNvSpPr/>
          <p:nvPr/>
        </p:nvSpPr>
        <p:spPr>
          <a:xfrm rot="5400000">
            <a:off x="2773378" y="6848059"/>
            <a:ext cx="610896" cy="552003"/>
          </a:xfrm>
          <a:prstGeom prst="rightArrow">
            <a:avLst/>
          </a:prstGeom>
          <a:solidFill>
            <a:srgbClr val="19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F9577E-1C08-02CD-16BF-49E7A231B74A}"/>
              </a:ext>
            </a:extLst>
          </p:cNvPr>
          <p:cNvSpPr txBox="1"/>
          <p:nvPr/>
        </p:nvSpPr>
        <p:spPr>
          <a:xfrm>
            <a:off x="1952805" y="3496122"/>
            <a:ext cx="231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질문 입력과 검색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35AB514-3115-EC3C-9CF3-EF3D5DDD3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26" y="3013473"/>
            <a:ext cx="4182440" cy="168500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2E8E78B-0AF6-5D2D-673C-C931493DEA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93" y="5960835"/>
            <a:ext cx="3955106" cy="40027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ABD6D3D-577E-6C92-7256-914B7F476A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54" y="8287040"/>
            <a:ext cx="4083946" cy="4174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068C3EB-D3FD-AFEF-6908-8BB9298B024E}"/>
              </a:ext>
            </a:extLst>
          </p:cNvPr>
          <p:cNvSpPr txBox="1"/>
          <p:nvPr/>
        </p:nvSpPr>
        <p:spPr>
          <a:xfrm>
            <a:off x="15783082" y="1072892"/>
            <a:ext cx="136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2.4.1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53" name="Google Shape;337;p30">
            <a:extLst>
              <a:ext uri="{FF2B5EF4-FFF2-40B4-BE49-F238E27FC236}">
                <a16:creationId xmlns:a16="http://schemas.microsoft.com/office/drawing/2014/main" id="{7346B250-FF4C-7829-25C5-48AF7959537F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API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구현 전 실제 진행 과정 개발 환경에서 데모 진행</a:t>
            </a:r>
          </a:p>
        </p:txBody>
      </p:sp>
      <p:sp>
        <p:nvSpPr>
          <p:cNvPr id="54" name="Google Shape;462;p34">
            <a:extLst>
              <a:ext uri="{FF2B5EF4-FFF2-40B4-BE49-F238E27FC236}">
                <a16:creationId xmlns:a16="http://schemas.microsoft.com/office/drawing/2014/main" id="{012F0FB5-82FC-87E3-C37B-EAE959E89D22}"/>
              </a:ext>
            </a:extLst>
          </p:cNvPr>
          <p:cNvSpPr txBox="1"/>
          <p:nvPr/>
        </p:nvSpPr>
        <p:spPr>
          <a:xfrm>
            <a:off x="1090745" y="799228"/>
            <a:ext cx="10892707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Retrieval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수행 과정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461;p34">
            <a:extLst>
              <a:ext uri="{FF2B5EF4-FFF2-40B4-BE49-F238E27FC236}">
                <a16:creationId xmlns:a16="http://schemas.microsoft.com/office/drawing/2014/main" id="{0A496F8A-28B6-02E8-0EF0-4A92965BC42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16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13C37D-ADD7-F86E-C914-141E028DCF83}"/>
              </a:ext>
            </a:extLst>
          </p:cNvPr>
          <p:cNvSpPr txBox="1"/>
          <p:nvPr/>
        </p:nvSpPr>
        <p:spPr>
          <a:xfrm>
            <a:off x="13867824" y="2580420"/>
            <a:ext cx="264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입력 쿼리와 형태소가 겹치는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문서를 반환하는 함수</a:t>
            </a:r>
          </a:p>
        </p:txBody>
      </p:sp>
    </p:spTree>
    <p:extLst>
      <p:ext uri="{BB962C8B-B14F-4D97-AF65-F5344CB8AC3E}">
        <p14:creationId xmlns:p14="http://schemas.microsoft.com/office/powerpoint/2010/main" val="15726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818EEAFD-5283-867D-BF12-D653D7463F86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3DE97AB0-C3E1-A446-220A-CBCC8B999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6133528C-1A32-4F51-1007-E1CC039139A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9">
              <a:extLst>
                <a:ext uri="{FF2B5EF4-FFF2-40B4-BE49-F238E27FC236}">
                  <a16:creationId xmlns:a16="http://schemas.microsoft.com/office/drawing/2014/main" id="{7E64507B-C02D-BAFB-848B-A41D50061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1A42415-5736-0FBD-BA85-13FFBD788BE8}"/>
              </a:ext>
            </a:extLst>
          </p:cNvPr>
          <p:cNvSpPr txBox="1"/>
          <p:nvPr/>
        </p:nvSpPr>
        <p:spPr>
          <a:xfrm>
            <a:off x="15783082" y="1072892"/>
            <a:ext cx="136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2.6.2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Google Shape;462;p34">
            <a:extLst>
              <a:ext uri="{FF2B5EF4-FFF2-40B4-BE49-F238E27FC236}">
                <a16:creationId xmlns:a16="http://schemas.microsoft.com/office/drawing/2014/main" id="{0E134C85-8F9B-F1F6-E30B-4B3E3D060DC4}"/>
              </a:ext>
            </a:extLst>
          </p:cNvPr>
          <p:cNvSpPr txBox="1"/>
          <p:nvPr/>
        </p:nvSpPr>
        <p:spPr>
          <a:xfrm>
            <a:off x="1090745" y="799228"/>
            <a:ext cx="10892707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알고리즘 선정 과정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Google Shape;337;p30">
            <a:extLst>
              <a:ext uri="{FF2B5EF4-FFF2-40B4-BE49-F238E27FC236}">
                <a16:creationId xmlns:a16="http://schemas.microsoft.com/office/drawing/2014/main" id="{3C9C6454-A373-C3DC-EC7F-5725A1226211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BM25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의 장점과 선정 이유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CDB0AE5-1724-52C2-B32A-68BC8B1A46ED}"/>
              </a:ext>
            </a:extLst>
          </p:cNvPr>
          <p:cNvGrpSpPr/>
          <p:nvPr/>
        </p:nvGrpSpPr>
        <p:grpSpPr>
          <a:xfrm>
            <a:off x="9537880" y="6054128"/>
            <a:ext cx="5377777" cy="2900569"/>
            <a:chOff x="11955556" y="6159271"/>
            <a:chExt cx="5377777" cy="3340316"/>
          </a:xfrm>
        </p:grpSpPr>
        <p:grpSp>
          <p:nvGrpSpPr>
            <p:cNvPr id="65" name="그룹 1001">
              <a:extLst>
                <a:ext uri="{FF2B5EF4-FFF2-40B4-BE49-F238E27FC236}">
                  <a16:creationId xmlns:a16="http://schemas.microsoft.com/office/drawing/2014/main" id="{1C3CA363-279E-DAD2-ED36-DAC5E861FCB6}"/>
                </a:ext>
              </a:extLst>
            </p:cNvPr>
            <p:cNvGrpSpPr/>
            <p:nvPr/>
          </p:nvGrpSpPr>
          <p:grpSpPr>
            <a:xfrm>
              <a:off x="12076190" y="6314286"/>
              <a:ext cx="5257143" cy="3185301"/>
              <a:chOff x="12076190" y="6314286"/>
              <a:chExt cx="5257143" cy="3185301"/>
            </a:xfrm>
          </p:grpSpPr>
          <p:pic>
            <p:nvPicPr>
              <p:cNvPr id="68" name="Object 2">
                <a:extLst>
                  <a:ext uri="{FF2B5EF4-FFF2-40B4-BE49-F238E27FC236}">
                    <a16:creationId xmlns:a16="http://schemas.microsoft.com/office/drawing/2014/main" id="{BECC0C04-44E9-37DB-1FF7-F3E702412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76190" y="6314286"/>
                <a:ext cx="5257143" cy="3185301"/>
              </a:xfrm>
              <a:prstGeom prst="rect">
                <a:avLst/>
              </a:prstGeom>
            </p:spPr>
          </p:pic>
        </p:grpSp>
        <p:grpSp>
          <p:nvGrpSpPr>
            <p:cNvPr id="66" name="그룹 1002">
              <a:extLst>
                <a:ext uri="{FF2B5EF4-FFF2-40B4-BE49-F238E27FC236}">
                  <a16:creationId xmlns:a16="http://schemas.microsoft.com/office/drawing/2014/main" id="{7D3C1DE7-23F8-50CE-DCDE-6764F88860A5}"/>
                </a:ext>
              </a:extLst>
            </p:cNvPr>
            <p:cNvGrpSpPr/>
            <p:nvPr/>
          </p:nvGrpSpPr>
          <p:grpSpPr>
            <a:xfrm>
              <a:off x="11955556" y="6159271"/>
              <a:ext cx="5257143" cy="3212158"/>
              <a:chOff x="11955556" y="6159271"/>
              <a:chExt cx="5257143" cy="3212158"/>
            </a:xfrm>
          </p:grpSpPr>
          <p:pic>
            <p:nvPicPr>
              <p:cNvPr id="67" name="Object 5">
                <a:extLst>
                  <a:ext uri="{FF2B5EF4-FFF2-40B4-BE49-F238E27FC236}">
                    <a16:creationId xmlns:a16="http://schemas.microsoft.com/office/drawing/2014/main" id="{376B503A-D116-CF07-4F4D-25467F351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955556" y="6159271"/>
                <a:ext cx="5257143" cy="3212158"/>
              </a:xfrm>
              <a:prstGeom prst="rect">
                <a:avLst/>
              </a:prstGeom>
            </p:spPr>
          </p:pic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2F8947B-9674-9BE2-ECE9-D03771C84547}"/>
              </a:ext>
            </a:extLst>
          </p:cNvPr>
          <p:cNvGrpSpPr/>
          <p:nvPr/>
        </p:nvGrpSpPr>
        <p:grpSpPr>
          <a:xfrm>
            <a:off x="4199332" y="2870010"/>
            <a:ext cx="5076453" cy="2789293"/>
            <a:chOff x="1255992" y="2229661"/>
            <a:chExt cx="5076453" cy="3240697"/>
          </a:xfrm>
        </p:grpSpPr>
        <p:grpSp>
          <p:nvGrpSpPr>
            <p:cNvPr id="70" name="그룹 1003">
              <a:extLst>
                <a:ext uri="{FF2B5EF4-FFF2-40B4-BE49-F238E27FC236}">
                  <a16:creationId xmlns:a16="http://schemas.microsoft.com/office/drawing/2014/main" id="{F5E580FD-E87F-88A7-979E-08B0FD841690}"/>
                </a:ext>
              </a:extLst>
            </p:cNvPr>
            <p:cNvGrpSpPr/>
            <p:nvPr/>
          </p:nvGrpSpPr>
          <p:grpSpPr>
            <a:xfrm>
              <a:off x="1389840" y="2323880"/>
              <a:ext cx="4942605" cy="3146478"/>
              <a:chOff x="1084666" y="2343048"/>
              <a:chExt cx="5257143" cy="7156539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043A7691-540D-ED53-195B-80DACADC3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4666" y="2343048"/>
                <a:ext cx="5257143" cy="7156539"/>
              </a:xfrm>
              <a:prstGeom prst="rect">
                <a:avLst/>
              </a:prstGeom>
            </p:spPr>
          </p:pic>
        </p:grpSp>
        <p:grpSp>
          <p:nvGrpSpPr>
            <p:cNvPr id="71" name="그룹 1006">
              <a:extLst>
                <a:ext uri="{FF2B5EF4-FFF2-40B4-BE49-F238E27FC236}">
                  <a16:creationId xmlns:a16="http://schemas.microsoft.com/office/drawing/2014/main" id="{0A63B181-0B85-8F33-A447-A84BBB591F0C}"/>
                </a:ext>
              </a:extLst>
            </p:cNvPr>
            <p:cNvGrpSpPr/>
            <p:nvPr/>
          </p:nvGrpSpPr>
          <p:grpSpPr>
            <a:xfrm>
              <a:off x="1255992" y="2229661"/>
              <a:ext cx="4942605" cy="3118803"/>
              <a:chOff x="950818" y="2262475"/>
              <a:chExt cx="5257143" cy="7093595"/>
            </a:xfrm>
          </p:grpSpPr>
          <p:pic>
            <p:nvPicPr>
              <p:cNvPr id="72" name="Object 20">
                <a:extLst>
                  <a:ext uri="{FF2B5EF4-FFF2-40B4-BE49-F238E27FC236}">
                    <a16:creationId xmlns:a16="http://schemas.microsoft.com/office/drawing/2014/main" id="{11F6F944-633B-4B62-23F7-870CE23FE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0818" y="2262475"/>
                <a:ext cx="5257143" cy="7093595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9E96DC6-179F-2412-3FF6-DBC5E1C97832}"/>
              </a:ext>
            </a:extLst>
          </p:cNvPr>
          <p:cNvGrpSpPr/>
          <p:nvPr/>
        </p:nvGrpSpPr>
        <p:grpSpPr>
          <a:xfrm>
            <a:off x="4142395" y="5997458"/>
            <a:ext cx="5076453" cy="2957240"/>
            <a:chOff x="11955556" y="2262475"/>
            <a:chExt cx="5377777" cy="3631169"/>
          </a:xfrm>
        </p:grpSpPr>
        <p:grpSp>
          <p:nvGrpSpPr>
            <p:cNvPr id="75" name="그룹 1015">
              <a:extLst>
                <a:ext uri="{FF2B5EF4-FFF2-40B4-BE49-F238E27FC236}">
                  <a16:creationId xmlns:a16="http://schemas.microsoft.com/office/drawing/2014/main" id="{F020DEDA-C8FE-F976-ABC3-84A5842A7D2B}"/>
                </a:ext>
              </a:extLst>
            </p:cNvPr>
            <p:cNvGrpSpPr/>
            <p:nvPr/>
          </p:nvGrpSpPr>
          <p:grpSpPr>
            <a:xfrm>
              <a:off x="12076190" y="2389459"/>
              <a:ext cx="5257143" cy="3504185"/>
              <a:chOff x="12076190" y="2389459"/>
              <a:chExt cx="5257143" cy="3504185"/>
            </a:xfrm>
          </p:grpSpPr>
          <p:pic>
            <p:nvPicPr>
              <p:cNvPr id="77" name="Object 52">
                <a:extLst>
                  <a:ext uri="{FF2B5EF4-FFF2-40B4-BE49-F238E27FC236}">
                    <a16:creationId xmlns:a16="http://schemas.microsoft.com/office/drawing/2014/main" id="{F8E9A1C7-7E28-0ACC-4144-086D5EE9A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76190" y="2389459"/>
                <a:ext cx="5257143" cy="3504185"/>
              </a:xfrm>
              <a:prstGeom prst="rect">
                <a:avLst/>
              </a:prstGeom>
            </p:spPr>
          </p:pic>
        </p:grpSp>
        <p:pic>
          <p:nvPicPr>
            <p:cNvPr id="76" name="Object 55">
              <a:extLst>
                <a:ext uri="{FF2B5EF4-FFF2-40B4-BE49-F238E27FC236}">
                  <a16:creationId xmlns:a16="http://schemas.microsoft.com/office/drawing/2014/main" id="{52A5C8D4-3ADC-DA50-299A-7C518630A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5556" y="2262475"/>
              <a:ext cx="5257143" cy="347619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E68DA9E9-BA3B-490E-9F6C-D65F1F925730}"/>
              </a:ext>
            </a:extLst>
          </p:cNvPr>
          <p:cNvGrpSpPr/>
          <p:nvPr/>
        </p:nvGrpSpPr>
        <p:grpSpPr>
          <a:xfrm>
            <a:off x="9537880" y="2828343"/>
            <a:ext cx="5257143" cy="2809057"/>
            <a:chOff x="6584409" y="2257336"/>
            <a:chExt cx="4972516" cy="3263659"/>
          </a:xfrm>
        </p:grpSpPr>
        <p:grpSp>
          <p:nvGrpSpPr>
            <p:cNvPr id="79" name="그룹 1003">
              <a:extLst>
                <a:ext uri="{FF2B5EF4-FFF2-40B4-BE49-F238E27FC236}">
                  <a16:creationId xmlns:a16="http://schemas.microsoft.com/office/drawing/2014/main" id="{F58A4ADB-9FDA-E06F-C8D5-B675FAA03EF5}"/>
                </a:ext>
              </a:extLst>
            </p:cNvPr>
            <p:cNvGrpSpPr/>
            <p:nvPr/>
          </p:nvGrpSpPr>
          <p:grpSpPr>
            <a:xfrm>
              <a:off x="6614320" y="2374517"/>
              <a:ext cx="4942605" cy="3146478"/>
              <a:chOff x="1084666" y="2343048"/>
              <a:chExt cx="5257143" cy="7156539"/>
            </a:xfrm>
          </p:grpSpPr>
          <p:pic>
            <p:nvPicPr>
              <p:cNvPr id="82" name="Object 8">
                <a:extLst>
                  <a:ext uri="{FF2B5EF4-FFF2-40B4-BE49-F238E27FC236}">
                    <a16:creationId xmlns:a16="http://schemas.microsoft.com/office/drawing/2014/main" id="{361D6C51-398C-751E-272B-AA4F96641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4666" y="2343048"/>
                <a:ext cx="5257143" cy="7156539"/>
              </a:xfrm>
              <a:prstGeom prst="rect">
                <a:avLst/>
              </a:prstGeom>
            </p:spPr>
          </p:pic>
        </p:grpSp>
        <p:grpSp>
          <p:nvGrpSpPr>
            <p:cNvPr id="80" name="그룹 1001">
              <a:extLst>
                <a:ext uri="{FF2B5EF4-FFF2-40B4-BE49-F238E27FC236}">
                  <a16:creationId xmlns:a16="http://schemas.microsoft.com/office/drawing/2014/main" id="{FA644AA2-92FE-C433-6D5C-3CAF7FF014A0}"/>
                </a:ext>
              </a:extLst>
            </p:cNvPr>
            <p:cNvGrpSpPr/>
            <p:nvPr/>
          </p:nvGrpSpPr>
          <p:grpSpPr>
            <a:xfrm>
              <a:off x="6584409" y="2257336"/>
              <a:ext cx="4805486" cy="3118804"/>
              <a:chOff x="0" y="5676615"/>
              <a:chExt cx="18285714" cy="4609099"/>
            </a:xfrm>
          </p:grpSpPr>
          <p:pic>
            <p:nvPicPr>
              <p:cNvPr id="81" name="Object 2">
                <a:extLst>
                  <a:ext uri="{FF2B5EF4-FFF2-40B4-BE49-F238E27FC236}">
                    <a16:creationId xmlns:a16="http://schemas.microsoft.com/office/drawing/2014/main" id="{33DCE09A-C79F-599C-31A3-268CDEF84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5676615"/>
                <a:ext cx="18285714" cy="4609099"/>
              </a:xfrm>
              <a:prstGeom prst="rect">
                <a:avLst/>
              </a:prstGeom>
            </p:spPr>
          </p:pic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BACEFA93-31ED-A6DF-6F3D-C8CF22DC11A5}"/>
              </a:ext>
            </a:extLst>
          </p:cNvPr>
          <p:cNvSpPr txBox="1"/>
          <p:nvPr/>
        </p:nvSpPr>
        <p:spPr>
          <a:xfrm>
            <a:off x="4333180" y="3827853"/>
            <a:ext cx="477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TF(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 빈도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특정 값으로 수렴해 영향 ↓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AE5C67-8FEA-3519-5D4E-A85CBBB907C6}"/>
              </a:ext>
            </a:extLst>
          </p:cNvPr>
          <p:cNvSpPr txBox="1"/>
          <p:nvPr/>
        </p:nvSpPr>
        <p:spPr>
          <a:xfrm>
            <a:off x="9889067" y="3503057"/>
            <a:ext cx="4554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DF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높아지면 검색 점수가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수렴해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IDF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영향 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불용어가 검색 점수에 영향 ↓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0FAE9F7-1D0A-E16F-59C4-F9720E8AD2C4}"/>
              </a:ext>
            </a:extLst>
          </p:cNvPr>
          <p:cNvSpPr txBox="1"/>
          <p:nvPr/>
        </p:nvSpPr>
        <p:spPr>
          <a:xfrm>
            <a:off x="4297420" y="6880338"/>
            <a:ext cx="4746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평균 길이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(AVGDL)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계산에 사용하여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길이가 검색 점수에 영향 ↓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0771688-F925-0741-B664-1ACC77D49756}"/>
              </a:ext>
            </a:extLst>
          </p:cNvPr>
          <p:cNvSpPr txBox="1"/>
          <p:nvPr/>
        </p:nvSpPr>
        <p:spPr>
          <a:xfrm>
            <a:off x="9672659" y="6701469"/>
            <a:ext cx="5019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쿼리와 문서의 유사도를 비교하는 알고리즘 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TF-IDF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BM25,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코사인 유사도 분석까지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비교해 보았을 때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BM25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성능이 좋아 사용 </a:t>
            </a:r>
          </a:p>
        </p:txBody>
      </p:sp>
    </p:spTree>
    <p:extLst>
      <p:ext uri="{BB962C8B-B14F-4D97-AF65-F5344CB8AC3E}">
        <p14:creationId xmlns:p14="http://schemas.microsoft.com/office/powerpoint/2010/main" val="1382823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D055A56A-72B0-1FCB-1FEC-FD7185FF3999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2060257D-BC00-49C2-3BC1-6F87C59CE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FF2A284E-DC10-097F-B85A-E88DC55C7FD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7E6D2694-E529-235A-E234-AB627C1EA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A90F5C5-B373-C61C-D87A-753A0D0E8138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2.6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51" name="Google Shape;462;p34">
            <a:extLst>
              <a:ext uri="{FF2B5EF4-FFF2-40B4-BE49-F238E27FC236}">
                <a16:creationId xmlns:a16="http://schemas.microsoft.com/office/drawing/2014/main" id="{2297DB57-8130-9375-731D-CDEE8B613E2B}"/>
              </a:ext>
            </a:extLst>
          </p:cNvPr>
          <p:cNvSpPr txBox="1"/>
          <p:nvPr/>
        </p:nvSpPr>
        <p:spPr>
          <a:xfrm>
            <a:off x="1090745" y="799228"/>
            <a:ext cx="10892707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알고리즘 </a:t>
            </a:r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BM25</a:t>
            </a:r>
          </a:p>
        </p:txBody>
      </p:sp>
      <p:sp>
        <p:nvSpPr>
          <p:cNvPr id="52" name="Google Shape;337;p30">
            <a:extLst>
              <a:ext uri="{FF2B5EF4-FFF2-40B4-BE49-F238E27FC236}">
                <a16:creationId xmlns:a16="http://schemas.microsoft.com/office/drawing/2014/main" id="{51DE90EB-7F47-02CC-CBC0-0E9BDB235110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키워드</a:t>
            </a: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기반의 랭킹 알고리즘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BM25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D6AD8-8520-EB80-7E24-9064CCA0B9A8}"/>
              </a:ext>
            </a:extLst>
          </p:cNvPr>
          <p:cNvSpPr txBox="1"/>
          <p:nvPr/>
        </p:nvSpPr>
        <p:spPr>
          <a:xfrm>
            <a:off x="2004794" y="3901509"/>
            <a:ext cx="64132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키워드</a:t>
            </a: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기반의 랭킹 알고리즘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Bag-of-words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개념을 사용하여 쿼리에 있는 단어가 각각의 문서에 얼마나 자주 등장하는지를 평가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9BBBE6-4F37-3528-7786-AFA2F0B7951D}"/>
              </a:ext>
            </a:extLst>
          </p:cNvPr>
          <p:cNvGrpSpPr/>
          <p:nvPr/>
        </p:nvGrpSpPr>
        <p:grpSpPr>
          <a:xfrm>
            <a:off x="1919837" y="7221161"/>
            <a:ext cx="5463365" cy="1194292"/>
            <a:chOff x="1008205" y="5244369"/>
            <a:chExt cx="4188117" cy="992739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C65C335B-8AE4-B5B5-B844-22544D88E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08205" y="5244369"/>
              <a:ext cx="4188117" cy="992739"/>
            </a:xfrm>
            <a:prstGeom prst="rect">
              <a:avLst/>
            </a:prstGeom>
            <a:noFill/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A1DA14B-B2D8-4606-1991-06E0A0897F22}"/>
                </a:ext>
              </a:extLst>
            </p:cNvPr>
            <p:cNvSpPr/>
            <p:nvPr/>
          </p:nvSpPr>
          <p:spPr>
            <a:xfrm>
              <a:off x="1068430" y="5605228"/>
              <a:ext cx="64006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F67B0-2047-3299-A026-D54ACF79F916}"/>
              </a:ext>
            </a:extLst>
          </p:cNvPr>
          <p:cNvSpPr txBox="1"/>
          <p:nvPr/>
        </p:nvSpPr>
        <p:spPr>
          <a:xfrm>
            <a:off x="7491711" y="5727380"/>
            <a:ext cx="483978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*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en-US" altLang="ko-Kore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TF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(Term Frequency) 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단어 빈도수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문서 내에 나타나는 해당 단어의 총 빈도수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문서의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길이가 길수록 분모가 커져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TF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값이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작아짐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AF7AE2-CE55-7DEB-2E90-4E75A8D81DE5}"/>
              </a:ext>
            </a:extLst>
          </p:cNvPr>
          <p:cNvSpPr txBox="1"/>
          <p:nvPr/>
        </p:nvSpPr>
        <p:spPr>
          <a:xfrm>
            <a:off x="7491711" y="7214213"/>
            <a:ext cx="74900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*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en-US" altLang="ko-Kore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IDF 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(Inversed Document Frequency) :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역문서 빈도수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한 단어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문서 집합 전체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에서 얼마나 공통적으로 나타나는지를 나타내는 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해당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단어를 갖고 있는 문서의 개수가 많을수록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IDF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값이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작아짐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9123DB-4F46-4C15-DE01-F09B0653FBEE}"/>
              </a:ext>
            </a:extLst>
          </p:cNvPr>
          <p:cNvGrpSpPr/>
          <p:nvPr/>
        </p:nvGrpSpPr>
        <p:grpSpPr>
          <a:xfrm>
            <a:off x="1876288" y="5306331"/>
            <a:ext cx="5550465" cy="1588399"/>
            <a:chOff x="978164" y="3640511"/>
            <a:chExt cx="5152390" cy="1436187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37273538-338A-4A15-070F-B1B0A0E8A7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78164" y="3845195"/>
              <a:ext cx="5152390" cy="1231503"/>
            </a:xfrm>
            <a:prstGeom prst="rect">
              <a:avLst/>
            </a:prstGeom>
            <a:noFill/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712A170-F136-5714-F319-D2B12CFFE32C}"/>
                </a:ext>
              </a:extLst>
            </p:cNvPr>
            <p:cNvSpPr/>
            <p:nvPr/>
          </p:nvSpPr>
          <p:spPr>
            <a:xfrm>
              <a:off x="2462202" y="4261217"/>
              <a:ext cx="64006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B8B55A5-6829-4E85-E171-D61E02011BC1}"/>
                </a:ext>
              </a:extLst>
            </p:cNvPr>
            <p:cNvSpPr/>
            <p:nvPr/>
          </p:nvSpPr>
          <p:spPr>
            <a:xfrm>
              <a:off x="3188962" y="3891579"/>
              <a:ext cx="2860737" cy="114437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3EF7B8-A310-4874-5CF7-18F2776B31FD}"/>
                </a:ext>
              </a:extLst>
            </p:cNvPr>
            <p:cNvSpPr txBox="1"/>
            <p:nvPr/>
          </p:nvSpPr>
          <p:spPr>
            <a:xfrm>
              <a:off x="3169456" y="3640511"/>
              <a:ext cx="34336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2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TF</a:t>
              </a: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86F6E4-7F9E-3805-5347-8ECD7B12FEBE}"/>
                </a:ext>
              </a:extLst>
            </p:cNvPr>
            <p:cNvSpPr txBox="1"/>
            <p:nvPr/>
          </p:nvSpPr>
          <p:spPr>
            <a:xfrm>
              <a:off x="2428694" y="4015591"/>
              <a:ext cx="41389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IDF</a:t>
              </a: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D7BD0E-137F-5D7B-A401-CB8BA8100348}"/>
              </a:ext>
            </a:extLst>
          </p:cNvPr>
          <p:cNvSpPr/>
          <p:nvPr/>
        </p:nvSpPr>
        <p:spPr>
          <a:xfrm>
            <a:off x="1415859" y="3125337"/>
            <a:ext cx="15024103" cy="586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BF15FF-C3ED-BBD0-AF73-7BD44CA5A282}"/>
              </a:ext>
            </a:extLst>
          </p:cNvPr>
          <p:cNvSpPr/>
          <p:nvPr/>
        </p:nvSpPr>
        <p:spPr>
          <a:xfrm>
            <a:off x="2077154" y="2822164"/>
            <a:ext cx="1984742" cy="63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BM25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6059B45A-3159-1736-ED2D-0D384E2A0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115466" y="3573357"/>
            <a:ext cx="3907898" cy="25122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5768513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090748" y="5742623"/>
            <a:ext cx="5206959" cy="3769419"/>
            <a:chOff x="11665603" y="2681583"/>
            <a:chExt cx="4013203" cy="66707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665603" y="2681583"/>
              <a:ext cx="4013203" cy="6670798"/>
            </a:xfrm>
            <a:prstGeom prst="rect">
              <a:avLst/>
            </a:prstGeom>
          </p:spPr>
        </p:pic>
      </p:grpSp>
      <p:sp>
        <p:nvSpPr>
          <p:cNvPr id="41" name="Google Shape;462;p34"/>
          <p:cNvSpPr txBox="1"/>
          <p:nvPr/>
        </p:nvSpPr>
        <p:spPr>
          <a:xfrm>
            <a:off x="1090747" y="799228"/>
            <a:ext cx="4831081" cy="784770"/>
          </a:xfrm>
          <a:prstGeom prst="rect">
            <a:avLst/>
          </a:prstGeom>
          <a:noFill/>
          <a:ln>
            <a:noFill/>
          </a:ln>
        </p:spPr>
        <p:txBody>
          <a:bodyPr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200">
                <a:solidFill>
                  <a:schemeClr val="tx1"/>
                </a:solidFill>
                <a:latin typeface="HY견고딕"/>
                <a:ea typeface="HY견고딕"/>
                <a:sym typeface="Arial"/>
              </a:rPr>
              <a:t>팀원 소개</a:t>
            </a:r>
            <a:endParaRPr sz="4200">
              <a:solidFill>
                <a:schemeClr val="tx1"/>
              </a:solidFill>
              <a:latin typeface="HY견고딕"/>
              <a:ea typeface="HY견고딕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07200" y="5786072"/>
            <a:ext cx="5183095" cy="37259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3" name="그룹 1001"/>
          <p:cNvGrpSpPr/>
          <p:nvPr/>
        </p:nvGrpSpPr>
        <p:grpSpPr>
          <a:xfrm rot="0">
            <a:off x="9657827" y="1997465"/>
            <a:ext cx="5433899" cy="3417318"/>
            <a:chOff x="0" y="5676615"/>
            <a:chExt cx="18285714" cy="4609099"/>
          </a:xfrm>
        </p:grpSpPr>
        <p:pic>
          <p:nvPicPr>
            <p:cNvPr id="44" name="Object 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grpSp>
        <p:nvGrpSpPr>
          <p:cNvPr id="46" name="그룹 1005"/>
          <p:cNvGrpSpPr/>
          <p:nvPr/>
        </p:nvGrpSpPr>
        <p:grpSpPr>
          <a:xfrm rot="0">
            <a:off x="12460108" y="5809898"/>
            <a:ext cx="5101709" cy="3702144"/>
            <a:chOff x="7136256" y="2681583"/>
            <a:chExt cx="4013203" cy="6670798"/>
          </a:xfrm>
        </p:grpSpPr>
        <p:pic>
          <p:nvPicPr>
            <p:cNvPr id="47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136256" y="2681583"/>
              <a:ext cx="4013203" cy="6670798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734795" y="8202087"/>
            <a:ext cx="1078884" cy="107888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325859" y="8142152"/>
            <a:ext cx="1124615" cy="11246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61046" y="8268501"/>
            <a:ext cx="972006" cy="9720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734817" y="4188676"/>
            <a:ext cx="949110" cy="949110"/>
          </a:xfrm>
          <a:prstGeom prst="rect">
            <a:avLst/>
          </a:prstGeom>
        </p:spPr>
      </p:pic>
      <p:grpSp>
        <p:nvGrpSpPr>
          <p:cNvPr id="1007" name=""/>
          <p:cNvGrpSpPr/>
          <p:nvPr/>
        </p:nvGrpSpPr>
        <p:grpSpPr>
          <a:xfrm rot="0">
            <a:off x="3466133" y="1967436"/>
            <a:ext cx="5599735" cy="3447347"/>
            <a:chOff x="3466133" y="1967436"/>
            <a:chExt cx="5599735" cy="3447347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3466133" y="1967436"/>
              <a:ext cx="5599735" cy="3447347"/>
              <a:chOff x="7136256" y="2681583"/>
              <a:chExt cx="4013203" cy="66707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7136256" y="2681583"/>
                <a:ext cx="4013203" cy="6670798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680031" y="4184374"/>
              <a:ext cx="929553" cy="92955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690268" y="2726340"/>
              <a:ext cx="3357009" cy="25237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- </a:t>
              </a:r>
              <a:r>
                <a:rPr lang="ko-KR" altLang="en-US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기획안 작성</a:t>
              </a:r>
              <a:endPara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endParaRPr>
            </a:p>
            <a:p>
              <a:pPr lvl="0"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- </a:t>
              </a:r>
              <a:r>
                <a:rPr lang="ko-KR" altLang="en-US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프로세스 및 모델 기획 실무 총괄</a:t>
              </a:r>
              <a:endPara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endParaRPr>
            </a:p>
            <a:p>
              <a:pPr lvl="0"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- </a:t>
              </a:r>
              <a:r>
                <a:rPr lang="ko-KR" altLang="en-US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일정 관리</a:t>
              </a:r>
              <a:endPara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endParaRPr>
            </a:p>
            <a:p>
              <a:pPr lvl="0"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- </a:t>
              </a:r>
              <a:r>
                <a:rPr lang="ko-KR" altLang="en-US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데이터 수집 및 가공</a:t>
              </a:r>
              <a:endPara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endParaRPr>
            </a:p>
            <a:p>
              <a:pPr lvl="0"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-</a:t>
              </a:r>
              <a:r>
                <a:rPr lang="ko-KR" altLang="en-US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 모델 개발 </a:t>
              </a:r>
              <a:r>
                <a:rPr lang="en-US" altLang="ko-KR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(N-gram)</a:t>
              </a:r>
              <a:endParaRPr lang="en-US" altLang="ko-KR" sz="1800" b="1">
                <a:solidFill>
                  <a:schemeClr val="bg1"/>
                </a:solidFill>
                <a:latin typeface="나눔스퀘어 Bold"/>
                <a:ea typeface="나눔스퀘어 Bold"/>
              </a:endParaRPr>
            </a:p>
            <a:p>
              <a:pPr lvl="0"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- </a:t>
              </a:r>
              <a:r>
                <a:rPr lang="ko-KR" altLang="en-US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결과 시각화 및 보고서 작성</a:t>
              </a:r>
              <a:endPara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endParaRPr>
            </a:p>
            <a:p>
              <a:pPr lvl="0"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- </a:t>
              </a:r>
              <a:r>
                <a:rPr lang="ko-KR" altLang="en-US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모델 시각화 디자인</a:t>
              </a:r>
              <a:endPara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endParaRPr>
            </a:p>
            <a:p>
              <a:pPr lvl="0"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- PPT </a:t>
              </a:r>
              <a:r>
                <a:rPr lang="ko-KR" altLang="en-US" sz="1800" b="1">
                  <a:solidFill>
                    <a:schemeClr val="bg1"/>
                  </a:solidFill>
                  <a:latin typeface="나눔스퀘어 Bold"/>
                  <a:ea typeface="나눔스퀘어 Bold"/>
                </a:rPr>
                <a:t>작성</a:t>
              </a:r>
              <a:endPara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endParaRPr>
            </a:p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86419" y="2224517"/>
              <a:ext cx="150073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2000">
                  <a:solidFill>
                    <a:schemeClr val="bg1"/>
                  </a:solidFill>
                  <a:latin typeface="나눔스퀘어 Bold"/>
                  <a:ea typeface="나눔스퀘어 Bold"/>
                </a:rPr>
                <a:t>김민균 </a:t>
              </a:r>
              <a:r>
                <a:rPr kumimoji="1" lang="en-US" altLang="ko-KR" sz="2000">
                  <a:solidFill>
                    <a:schemeClr val="bg1"/>
                  </a:solidFill>
                  <a:latin typeface="나눔스퀘어 Bold"/>
                  <a:ea typeface="나눔스퀘어 Bold"/>
                </a:rPr>
                <a:t>(PM)</a:t>
              </a:r>
              <a:endParaRPr kumimoji="1" lang="ko-Kore-KR" altLang="en-US" sz="2000">
                <a:solidFill>
                  <a:schemeClr val="bg1"/>
                </a:solidFill>
                <a:latin typeface="나눔스퀘어 Bold"/>
                <a:ea typeface="나눔스퀘어 Bold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339857" y="6727654"/>
            <a:ext cx="41295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bg1"/>
                </a:solidFill>
                <a:latin typeface="나눔스퀘어 Bold"/>
                <a:ea typeface="나눔스퀘어 Bold"/>
              </a:rPr>
              <a:t>기획안 작성 </a:t>
            </a:r>
            <a:r>
              <a:rPr lang="en-US" altLang="ko-KR" sz="1800">
                <a:solidFill>
                  <a:schemeClr val="bg1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1800">
                <a:solidFill>
                  <a:schemeClr val="bg1"/>
                </a:solidFill>
                <a:latin typeface="나눔스퀘어 Bold"/>
                <a:ea typeface="나눔스퀘어 Bold"/>
              </a:rPr>
              <a:t>데이터 아키텍쳐 작성</a:t>
            </a:r>
            <a:r>
              <a:rPr lang="en-US" altLang="ko-KR" sz="1800">
                <a:solidFill>
                  <a:schemeClr val="bg1"/>
                </a:solidFill>
                <a:latin typeface="나눔스퀘어 Bold"/>
                <a:ea typeface="나눔스퀘어 Bold"/>
              </a:rPr>
              <a:t>)</a:t>
            </a:r>
            <a:endParaRPr lang="en-US" altLang="ko-KR" sz="18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bg1"/>
                </a:solidFill>
                <a:latin typeface="나눔스퀘어 Bold"/>
                <a:ea typeface="나눔스퀘어 Bold"/>
              </a:rPr>
              <a:t>산출물 품질관리  </a:t>
            </a:r>
            <a:endParaRPr lang="ko-KR" altLang="en-US" sz="18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bg1"/>
                </a:solidFill>
                <a:latin typeface="나눔스퀘어 Bold"/>
                <a:ea typeface="나눔스퀘어 Bold"/>
              </a:rPr>
              <a:t>모델 로직 기획</a:t>
            </a:r>
            <a:r>
              <a:rPr lang="en-US" altLang="ko-KR" sz="1800">
                <a:solidFill>
                  <a:schemeClr val="bg1"/>
                </a:solidFill>
                <a:latin typeface="나눔스퀘어 Bold"/>
                <a:ea typeface="나눔스퀘어 Bold"/>
              </a:rPr>
              <a:t> (</a:t>
            </a:r>
            <a:r>
              <a:rPr lang="ko-KR" altLang="en-US" sz="1800">
                <a:solidFill>
                  <a:schemeClr val="bg1"/>
                </a:solidFill>
                <a:latin typeface="나눔스퀘어 Bold"/>
                <a:ea typeface="나눔스퀘어 Bold"/>
              </a:rPr>
              <a:t>위키 데이터 크롤링</a:t>
            </a:r>
            <a:r>
              <a:rPr lang="en-US" altLang="ko-KR" sz="1800">
                <a:solidFill>
                  <a:schemeClr val="bg1"/>
                </a:solidFill>
                <a:latin typeface="나눔스퀘어 Bold"/>
                <a:ea typeface="나눔스퀘어 Bold"/>
              </a:rPr>
              <a:t>)</a:t>
            </a:r>
            <a:endParaRPr lang="en-US" altLang="ko-KR" sz="18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bg1"/>
                </a:solidFill>
                <a:latin typeface="나눔스퀘어 Bold"/>
                <a:ea typeface="나눔스퀘어 Bold"/>
              </a:rPr>
              <a:t>모델 개발 총괄</a:t>
            </a:r>
            <a:endParaRPr lang="ko-KR" altLang="en-US" sz="18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bg1"/>
                </a:solidFill>
                <a:latin typeface="나눔스퀘어 Bold"/>
                <a:ea typeface="나눔스퀘어 Bold"/>
              </a:rPr>
              <a:t>데이터 수집 및 가공</a:t>
            </a:r>
            <a:endParaRPr lang="ko-KR" altLang="en-US" sz="18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bg1"/>
                </a:solidFill>
                <a:latin typeface="나눔스퀘어 Bold"/>
                <a:ea typeface="나눔스퀘어 Bold"/>
              </a:rPr>
              <a:t>코드 병합 총괄</a:t>
            </a:r>
            <a:endParaRPr lang="ko-KR" altLang="en-US" sz="18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나눔스퀘어 Bold"/>
                <a:ea typeface="나눔스퀘어 Bold"/>
              </a:rPr>
              <a:t>- PPT </a:t>
            </a:r>
            <a:r>
              <a:rPr lang="ko-KR" altLang="en-US" sz="1800">
                <a:solidFill>
                  <a:schemeClr val="bg1"/>
                </a:solidFill>
                <a:latin typeface="나눔스퀘어 Bold"/>
                <a:ea typeface="나눔스퀘어 Bold"/>
              </a:rPr>
              <a:t>작성</a:t>
            </a:r>
            <a:endParaRPr lang="ko-KR" altLang="en-US" sz="180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766619" y="6061460"/>
            <a:ext cx="19078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2000" b="1">
                <a:solidFill>
                  <a:schemeClr val="bg1"/>
                </a:solidFill>
                <a:latin typeface="나눔스퀘어 Bold"/>
                <a:ea typeface="나눔스퀘어 Bold"/>
              </a:rPr>
              <a:t>박준서 </a:t>
            </a:r>
            <a:r>
              <a:rPr kumimoji="1" lang="en-US" altLang="ko-KR" sz="2000" b="1">
                <a:solidFill>
                  <a:schemeClr val="bg1"/>
                </a:solidFill>
                <a:latin typeface="나눔스퀘어 Bold"/>
                <a:ea typeface="나눔스퀘어 Bold"/>
              </a:rPr>
              <a:t>(TA/QA)</a:t>
            </a:r>
            <a:endParaRPr kumimoji="1" lang="ko-Kore-KR" altLang="en-US" sz="2000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74674" y="2752835"/>
            <a:ext cx="44364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기획안 작성</a:t>
            </a:r>
            <a:endParaRPr lang="ko-KR" altLang="en-US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데이터 수집 및 가공 </a:t>
            </a:r>
            <a:endParaRPr lang="ko-KR" altLang="en-US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교과서 데이터 수집</a:t>
            </a: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불용어 제거</a:t>
            </a: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)</a:t>
            </a:r>
            <a:endParaRPr lang="en-US" altLang="ko-KR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모델 로직 기획</a:t>
            </a:r>
            <a:endParaRPr lang="ko-KR" altLang="en-US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모델 개발 </a:t>
            </a: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(TF-IDF,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인덱싱 및  역인덱싱</a:t>
            </a: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)</a:t>
            </a:r>
            <a:endParaRPr lang="en-US" altLang="ko-KR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코드 개선</a:t>
            </a: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유지 관리</a:t>
            </a:r>
            <a:endParaRPr lang="ko-KR" altLang="en-US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PPT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작성</a:t>
            </a:r>
            <a:endParaRPr lang="en-US" altLang="ko-KR" sz="1800">
              <a:solidFill>
                <a:schemeClr val="tx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622657" y="2247720"/>
            <a:ext cx="147348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000">
                <a:solidFill>
                  <a:schemeClr val="tx1"/>
                </a:solidFill>
                <a:latin typeface="나눔스퀘어 Bold"/>
                <a:ea typeface="나눔스퀘어 Bold"/>
              </a:rPr>
              <a:t>김원익 </a:t>
            </a:r>
            <a:r>
              <a:rPr kumimoji="1" lang="en-US" altLang="ko-KR" sz="2000">
                <a:solidFill>
                  <a:schemeClr val="tx1"/>
                </a:solidFill>
                <a:latin typeface="나눔스퀘어 Bold"/>
                <a:ea typeface="나눔스퀘어 Bold"/>
              </a:rPr>
              <a:t>(DA)</a:t>
            </a:r>
            <a:endParaRPr kumimoji="1" lang="ko-Kore-KR" altLang="en-US" sz="2000">
              <a:solidFill>
                <a:schemeClr val="tx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746242" y="6053118"/>
            <a:ext cx="1470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000">
                <a:solidFill>
                  <a:schemeClr val="tx1"/>
                </a:solidFill>
                <a:latin typeface="나눔스퀘어 Bold"/>
                <a:ea typeface="나눔스퀘어 Bold"/>
              </a:rPr>
              <a:t>한유림 </a:t>
            </a:r>
            <a:r>
              <a:rPr kumimoji="1" lang="en-US" altLang="ko-KR" sz="2000">
                <a:solidFill>
                  <a:schemeClr val="tx1"/>
                </a:solidFill>
                <a:latin typeface="나눔스퀘어 Bold"/>
                <a:ea typeface="나눔스퀘어 Bold"/>
              </a:rPr>
              <a:t>(AA)</a:t>
            </a:r>
            <a:endParaRPr kumimoji="1" lang="ko-Kore-KR" altLang="en-US" sz="2000">
              <a:solidFill>
                <a:schemeClr val="tx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181439" y="6643040"/>
            <a:ext cx="43574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기획안 작성</a:t>
            </a:r>
            <a:endParaRPr lang="ko-KR" altLang="en-US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모델 로직 기획</a:t>
            </a:r>
            <a:endParaRPr lang="ko-KR" altLang="en-US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모델 개발 </a:t>
            </a: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(BM25)</a:t>
            </a:r>
            <a:endParaRPr lang="en-US" altLang="ko-KR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웹서비스 개발 총괄</a:t>
            </a:r>
            <a:endParaRPr lang="ko-KR" altLang="en-US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모델 시각화 총괄</a:t>
            </a: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 </a:t>
            </a:r>
            <a:endParaRPr lang="en-US" altLang="ko-KR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(Flask 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코드 작성 및 디자인 구현</a:t>
            </a: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 </a:t>
            </a:r>
            <a:endParaRPr lang="ko-KR" altLang="en-US" sz="18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  <a:latin typeface="나눔스퀘어 Bold"/>
                <a:ea typeface="나눔스퀘어 Bold"/>
              </a:rPr>
              <a:t>- PPT</a:t>
            </a:r>
            <a:r>
              <a:rPr lang="ko-KR" altLang="en-US" sz="1800">
                <a:solidFill>
                  <a:schemeClr val="tx1"/>
                </a:solidFill>
                <a:latin typeface="나눔스퀘어 Bold"/>
                <a:ea typeface="나눔스퀘어 Bold"/>
              </a:rPr>
              <a:t> 작성</a:t>
            </a:r>
            <a:endParaRPr lang="en-US" altLang="ko-KR" sz="1800">
              <a:solidFill>
                <a:schemeClr val="tx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834062" y="6867330"/>
            <a:ext cx="40449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기획안 작성 </a:t>
            </a:r>
            <a:r>
              <a:rPr lang="en-US" altLang="ko-KR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데이터 플로우 작성</a:t>
            </a:r>
            <a:r>
              <a:rPr lang="en-US" altLang="ko-KR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) </a:t>
            </a:r>
            <a:endParaRPr lang="en-US" altLang="ko-KR" sz="1800" b="1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데이터 수집 및 가공</a:t>
            </a:r>
            <a:r>
              <a:rPr lang="en-US" altLang="ko-KR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 (</a:t>
            </a:r>
            <a:r>
              <a: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위키 데이터 수집</a:t>
            </a:r>
            <a:r>
              <a:rPr lang="en-US" altLang="ko-KR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)</a:t>
            </a:r>
            <a:endParaRPr lang="en-US" altLang="ko-KR" sz="1800" b="1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모델 로직 기획</a:t>
            </a:r>
            <a:endParaRPr lang="ko-KR" altLang="en-US" sz="1800" b="1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결과 시각화 및 보고서 작성</a:t>
            </a:r>
            <a:endParaRPr lang="ko-KR" altLang="en-US" sz="1800" b="1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- PPT </a:t>
            </a:r>
            <a:r>
              <a: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작성 및</a:t>
            </a:r>
            <a:r>
              <a:rPr lang="en-US" altLang="ko-KR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800" b="1">
                <a:solidFill>
                  <a:schemeClr val="bg1"/>
                </a:solidFill>
                <a:latin typeface="나눔스퀘어 Bold"/>
                <a:ea typeface="나눔스퀘어 Bold"/>
              </a:rPr>
              <a:t>총괄</a:t>
            </a:r>
            <a:endParaRPr lang="en-US" altLang="ko-KR" sz="1800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275825" y="6138559"/>
            <a:ext cx="1470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2000">
                <a:solidFill>
                  <a:schemeClr val="bg1"/>
                </a:solidFill>
                <a:latin typeface="나눔스퀘어 Bold"/>
                <a:ea typeface="나눔스퀘어 Bold"/>
              </a:rPr>
              <a:t>조수현 </a:t>
            </a:r>
            <a:r>
              <a:rPr kumimoji="1" lang="en-US" altLang="ko-KR" sz="2000">
                <a:solidFill>
                  <a:schemeClr val="bg1"/>
                </a:solidFill>
                <a:latin typeface="나눔스퀘어 Bold"/>
                <a:ea typeface="나눔스퀘어 Bold"/>
              </a:rPr>
              <a:t>(DA)</a:t>
            </a:r>
            <a:endParaRPr kumimoji="1" lang="ko-Kore-KR" altLang="en-US" sz="200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21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59" name="그룹 1002">
            <a:extLst>
              <a:ext uri="{FF2B5EF4-FFF2-40B4-BE49-F238E27FC236}">
                <a16:creationId xmlns:a16="http://schemas.microsoft.com/office/drawing/2014/main" id="{7A2C8E9D-CAAD-FD33-9FF0-D521C1E25E73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60" name="Object 6">
              <a:extLst>
                <a:ext uri="{FF2B5EF4-FFF2-40B4-BE49-F238E27FC236}">
                  <a16:creationId xmlns:a16="http://schemas.microsoft.com/office/drawing/2014/main" id="{D727055C-B014-D98B-D366-024F83FF1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61" name="그룹 1003">
            <a:extLst>
              <a:ext uri="{FF2B5EF4-FFF2-40B4-BE49-F238E27FC236}">
                <a16:creationId xmlns:a16="http://schemas.microsoft.com/office/drawing/2014/main" id="{39B61E96-9B85-2A0E-AE50-E38BA0B51343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62" name="Object 9">
              <a:extLst>
                <a:ext uri="{FF2B5EF4-FFF2-40B4-BE49-F238E27FC236}">
                  <a16:creationId xmlns:a16="http://schemas.microsoft.com/office/drawing/2014/main" id="{743056D8-A919-2201-47E8-6FC33D2330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8A070538-6775-168C-8B34-0F3D9BCF343E}"/>
              </a:ext>
            </a:extLst>
          </p:cNvPr>
          <p:cNvSpPr txBox="1"/>
          <p:nvPr/>
        </p:nvSpPr>
        <p:spPr>
          <a:xfrm>
            <a:off x="1964365" y="3514113"/>
            <a:ext cx="1877437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srgbClr val="193D76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TF-IDF</a:t>
            </a:r>
            <a:r>
              <a:rPr kumimoji="1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193D76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와 차이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193D76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A15510-0E03-8184-090C-502372A0C101}"/>
              </a:ext>
            </a:extLst>
          </p:cNvPr>
          <p:cNvSpPr txBox="1"/>
          <p:nvPr/>
        </p:nvSpPr>
        <p:spPr>
          <a:xfrm>
            <a:off x="4145660" y="3426924"/>
            <a:ext cx="6144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BM25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는 </a:t>
            </a: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TF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와</a:t>
            </a: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IDF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를 곱해준다는 시스템은 같지만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보정 파라미터들을 추가해서 성능을 개선한 알고리즘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DA2B8A-BCCD-2E25-66A5-69A7C493A4EC}"/>
              </a:ext>
            </a:extLst>
          </p:cNvPr>
          <p:cNvSpPr txBox="1"/>
          <p:nvPr/>
        </p:nvSpPr>
        <p:spPr>
          <a:xfrm>
            <a:off x="1964365" y="4450146"/>
            <a:ext cx="1037463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srgbClr val="193D76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TF-IDF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193D76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75DBF600-F0A4-C2F4-71B7-8F33A4C31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71241" y="4881033"/>
            <a:ext cx="6781178" cy="376793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B44156D-0975-264E-D605-0685851B8ABD}"/>
              </a:ext>
            </a:extLst>
          </p:cNvPr>
          <p:cNvSpPr txBox="1"/>
          <p:nvPr/>
        </p:nvSpPr>
        <p:spPr>
          <a:xfrm>
            <a:off x="15783082" y="1072892"/>
            <a:ext cx="136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2.6.1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Google Shape;462;p34">
            <a:extLst>
              <a:ext uri="{FF2B5EF4-FFF2-40B4-BE49-F238E27FC236}">
                <a16:creationId xmlns:a16="http://schemas.microsoft.com/office/drawing/2014/main" id="{B1458ED4-427E-8DE8-B0E3-94A1B327E0FB}"/>
              </a:ext>
            </a:extLst>
          </p:cNvPr>
          <p:cNvSpPr txBox="1"/>
          <p:nvPr/>
        </p:nvSpPr>
        <p:spPr>
          <a:xfrm>
            <a:off x="1090745" y="799228"/>
            <a:ext cx="10892707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BM25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코드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2" name="Google Shape;337;p30">
            <a:extLst>
              <a:ext uri="{FF2B5EF4-FFF2-40B4-BE49-F238E27FC236}">
                <a16:creationId xmlns:a16="http://schemas.microsoft.com/office/drawing/2014/main" id="{7AA8DCA4-D206-B133-F301-C08201D76CB9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유사도 비</a:t>
            </a:r>
            <a:r>
              <a:rPr kumimoji="1" lang="ko-KR" altLang="en-US" sz="2400" b="1" kern="1200" dirty="0">
                <a:solidFill>
                  <a:schemeClr val="tx1"/>
                </a:solidFill>
                <a:latin typeface="나눔스퀘어"/>
                <a:ea typeface="나눔스퀘어"/>
                <a:cs typeface="+mn-cs"/>
              </a:rPr>
              <a:t>교 알고리즘 </a:t>
            </a:r>
            <a:r>
              <a:rPr kumimoji="1" lang="en-US" altLang="ko-KR" sz="2400" b="1" kern="1200" dirty="0">
                <a:solidFill>
                  <a:schemeClr val="tx1"/>
                </a:solidFill>
                <a:latin typeface="나눔스퀘어"/>
                <a:ea typeface="나눔스퀘어"/>
                <a:cs typeface="+mn-cs"/>
              </a:rPr>
              <a:t>TF-IDF</a:t>
            </a:r>
            <a:r>
              <a:rPr kumimoji="1" lang="ko-KR" altLang="en-US" sz="2400" b="1" kern="1200" dirty="0">
                <a:solidFill>
                  <a:schemeClr val="tx1"/>
                </a:solidFill>
                <a:latin typeface="나눔스퀘어"/>
                <a:ea typeface="나눔스퀘어"/>
                <a:cs typeface="+mn-cs"/>
              </a:rPr>
              <a:t>와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BM25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비교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ACF5D98-34A9-280A-8704-5752A1D1D5E2}"/>
              </a:ext>
            </a:extLst>
          </p:cNvPr>
          <p:cNvGrpSpPr/>
          <p:nvPr/>
        </p:nvGrpSpPr>
        <p:grpSpPr>
          <a:xfrm>
            <a:off x="2357315" y="5084834"/>
            <a:ext cx="5592985" cy="3618151"/>
            <a:chOff x="11955556" y="2262475"/>
            <a:chExt cx="5377777" cy="3631169"/>
          </a:xfrm>
        </p:grpSpPr>
        <p:grpSp>
          <p:nvGrpSpPr>
            <p:cNvPr id="75" name="그룹 1015">
              <a:extLst>
                <a:ext uri="{FF2B5EF4-FFF2-40B4-BE49-F238E27FC236}">
                  <a16:creationId xmlns:a16="http://schemas.microsoft.com/office/drawing/2014/main" id="{E0C2CE6B-FCD8-6F95-7139-8083650C2CBB}"/>
                </a:ext>
              </a:extLst>
            </p:cNvPr>
            <p:cNvGrpSpPr/>
            <p:nvPr/>
          </p:nvGrpSpPr>
          <p:grpSpPr>
            <a:xfrm>
              <a:off x="12076190" y="2389459"/>
              <a:ext cx="5257143" cy="3504185"/>
              <a:chOff x="12076190" y="2389459"/>
              <a:chExt cx="5257143" cy="3504185"/>
            </a:xfrm>
          </p:grpSpPr>
          <p:pic>
            <p:nvPicPr>
              <p:cNvPr id="77" name="Object 52">
                <a:extLst>
                  <a:ext uri="{FF2B5EF4-FFF2-40B4-BE49-F238E27FC236}">
                    <a16:creationId xmlns:a16="http://schemas.microsoft.com/office/drawing/2014/main" id="{CAB4C5C2-C910-C63E-CE0A-82386D284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76190" y="2389459"/>
                <a:ext cx="5257143" cy="3504185"/>
              </a:xfrm>
              <a:prstGeom prst="rect">
                <a:avLst/>
              </a:prstGeom>
            </p:spPr>
          </p:pic>
        </p:grpSp>
        <p:pic>
          <p:nvPicPr>
            <p:cNvPr id="76" name="Object 55">
              <a:extLst>
                <a:ext uri="{FF2B5EF4-FFF2-40B4-BE49-F238E27FC236}">
                  <a16:creationId xmlns:a16="http://schemas.microsoft.com/office/drawing/2014/main" id="{2FE94DA6-F7E1-B9CD-E4A5-E8F211E0B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55556" y="2262475"/>
              <a:ext cx="5257143" cy="3476190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220C86C8-76EB-8BE1-9C0E-3E3A99D544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20420" y="5436160"/>
            <a:ext cx="3649271" cy="71637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3E636C2-DA6E-BE0A-E456-0C52496EF5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638747" y="6465600"/>
            <a:ext cx="3104093" cy="75609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2587DCA-7ADA-AEFD-3F24-ED2C255A7F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20420" y="7541661"/>
            <a:ext cx="4142525" cy="550181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DA29BA57-F835-E265-2805-31F69C7AE81F}"/>
              </a:ext>
            </a:extLst>
          </p:cNvPr>
          <p:cNvSpPr/>
          <p:nvPr/>
        </p:nvSpPr>
        <p:spPr>
          <a:xfrm>
            <a:off x="1415859" y="3125337"/>
            <a:ext cx="15024103" cy="586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6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56044FB-5B9E-75C4-3163-9D3691240F58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E481F50E-6D4E-0B0F-86C3-C209EABD7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1220E056-3C3D-A5E0-F7A3-9A0BEE2A899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8D408399-1F63-0397-40B9-FA5F16FD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E730FE-94CF-8653-4B69-74A0287AF560}"/>
              </a:ext>
            </a:extLst>
          </p:cNvPr>
          <p:cNvSpPr txBox="1"/>
          <p:nvPr/>
        </p:nvSpPr>
        <p:spPr>
          <a:xfrm>
            <a:off x="15783082" y="1072892"/>
            <a:ext cx="136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2.6.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16" name="Google Shape;462;p34">
            <a:extLst>
              <a:ext uri="{FF2B5EF4-FFF2-40B4-BE49-F238E27FC236}">
                <a16:creationId xmlns:a16="http://schemas.microsoft.com/office/drawing/2014/main" id="{7DB9D056-52F7-E3F2-F4CC-0D117635A8AA}"/>
              </a:ext>
            </a:extLst>
          </p:cNvPr>
          <p:cNvSpPr txBox="1"/>
          <p:nvPr/>
        </p:nvSpPr>
        <p:spPr>
          <a:xfrm>
            <a:off x="1090745" y="799228"/>
            <a:ext cx="10892707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알고리즘 비교 결과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ACEB8B62-851C-7343-C6D3-DE001765CF51}"/>
              </a:ext>
            </a:extLst>
          </p:cNvPr>
          <p:cNvGrpSpPr/>
          <p:nvPr/>
        </p:nvGrpSpPr>
        <p:grpSpPr>
          <a:xfrm>
            <a:off x="2246673" y="2887343"/>
            <a:ext cx="13356181" cy="6039945"/>
            <a:chOff x="0" y="5676615"/>
            <a:chExt cx="18285714" cy="4609099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1A565F0F-3D6A-70A6-8D4B-9D002878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sp>
        <p:nvSpPr>
          <p:cNvPr id="20" name="Google Shape;337;p30">
            <a:extLst>
              <a:ext uri="{FF2B5EF4-FFF2-40B4-BE49-F238E27FC236}">
                <a16:creationId xmlns:a16="http://schemas.microsoft.com/office/drawing/2014/main" id="{B239B86D-4E7F-0E56-D101-E380B7B8CF5D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유사도 비</a:t>
            </a:r>
            <a:r>
              <a:rPr kumimoji="1" lang="ko-KR" altLang="en-US" sz="2400" b="1" kern="1200" dirty="0">
                <a:solidFill>
                  <a:schemeClr val="tx1"/>
                </a:solidFill>
                <a:latin typeface="나눔스퀘어"/>
                <a:ea typeface="나눔스퀘어"/>
                <a:cs typeface="+mn-cs"/>
              </a:rPr>
              <a:t>교 알고리즘 </a:t>
            </a:r>
            <a:r>
              <a:rPr kumimoji="1" lang="en-US" altLang="ko-KR" sz="2400" b="1" kern="1200" dirty="0">
                <a:solidFill>
                  <a:schemeClr val="tx1"/>
                </a:solidFill>
                <a:latin typeface="나눔스퀘어"/>
                <a:ea typeface="나눔스퀘어"/>
                <a:cs typeface="+mn-cs"/>
              </a:rPr>
              <a:t>TF-IDF</a:t>
            </a:r>
            <a:r>
              <a:rPr kumimoji="1" lang="ko-KR" altLang="en-US" sz="2400" b="1" kern="1200" dirty="0">
                <a:solidFill>
                  <a:schemeClr val="tx1"/>
                </a:solidFill>
                <a:latin typeface="나눔스퀘어"/>
                <a:ea typeface="나눔스퀘어"/>
                <a:cs typeface="+mn-cs"/>
              </a:rPr>
              <a:t>와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BM25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비교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257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56044FB-5B9E-75C4-3163-9D3691240F58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E481F50E-6D4E-0B0F-86C3-C209EABD7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1220E056-3C3D-A5E0-F7A3-9A0BEE2A899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8D408399-1F63-0397-40B9-FA5F16FD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E730FE-94CF-8653-4B69-74A0287AF560}"/>
              </a:ext>
            </a:extLst>
          </p:cNvPr>
          <p:cNvSpPr txBox="1"/>
          <p:nvPr/>
        </p:nvSpPr>
        <p:spPr>
          <a:xfrm>
            <a:off x="15783082" y="1072892"/>
            <a:ext cx="136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2.6.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16" name="Google Shape;462;p34">
            <a:extLst>
              <a:ext uri="{FF2B5EF4-FFF2-40B4-BE49-F238E27FC236}">
                <a16:creationId xmlns:a16="http://schemas.microsoft.com/office/drawing/2014/main" id="{7DB9D056-52F7-E3F2-F4CC-0D117635A8AA}"/>
              </a:ext>
            </a:extLst>
          </p:cNvPr>
          <p:cNvSpPr txBox="1"/>
          <p:nvPr/>
        </p:nvSpPr>
        <p:spPr>
          <a:xfrm>
            <a:off x="1090745" y="799228"/>
            <a:ext cx="10892707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BM25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코드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Google Shape;337;p30">
            <a:extLst>
              <a:ext uri="{FF2B5EF4-FFF2-40B4-BE49-F238E27FC236}">
                <a16:creationId xmlns:a16="http://schemas.microsoft.com/office/drawing/2014/main" id="{B213833F-F710-306E-6BEF-324A0C7B74BD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보정 파라미터들을 추가한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BM25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알고리즘 함수 구현 코드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ACEB8B62-851C-7343-C6D3-DE001765CF51}"/>
              </a:ext>
            </a:extLst>
          </p:cNvPr>
          <p:cNvGrpSpPr/>
          <p:nvPr/>
        </p:nvGrpSpPr>
        <p:grpSpPr>
          <a:xfrm>
            <a:off x="2246673" y="2887343"/>
            <a:ext cx="13356181" cy="6039945"/>
            <a:chOff x="0" y="5676615"/>
            <a:chExt cx="18285714" cy="4609099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1A565F0F-3D6A-70A6-8D4B-9D002878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9F61FF-4FBD-216B-DBFE-CC2FFAD1C02E}"/>
              </a:ext>
            </a:extLst>
          </p:cNvPr>
          <p:cNvGrpSpPr/>
          <p:nvPr/>
        </p:nvGrpSpPr>
        <p:grpSpPr>
          <a:xfrm>
            <a:off x="2903827" y="3313112"/>
            <a:ext cx="12281708" cy="5289747"/>
            <a:chOff x="1011553" y="1997292"/>
            <a:chExt cx="8810625" cy="33528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3F2E32-779D-30FF-74D5-4EF0961F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1553" y="1997292"/>
              <a:ext cx="8810625" cy="33528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E99700-0AC4-4715-AAB1-D0B8794147DC}"/>
                </a:ext>
              </a:extLst>
            </p:cNvPr>
            <p:cNvSpPr/>
            <p:nvPr/>
          </p:nvSpPr>
          <p:spPr>
            <a:xfrm>
              <a:off x="1295615" y="2414228"/>
              <a:ext cx="1313709" cy="6887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DD1613-E330-3A7A-E087-98631082B54C}"/>
                </a:ext>
              </a:extLst>
            </p:cNvPr>
            <p:cNvSpPr txBox="1"/>
            <p:nvPr/>
          </p:nvSpPr>
          <p:spPr>
            <a:xfrm>
              <a:off x="2609324" y="2442290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보정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 파라미터들을 추가</a:t>
              </a: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287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56044FB-5B9E-75C4-3163-9D3691240F58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E481F50E-6D4E-0B0F-86C3-C209EABD7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1220E056-3C3D-A5E0-F7A3-9A0BEE2A899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8D408399-1F63-0397-40B9-FA5F16FD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E730FE-94CF-8653-4B69-74A0287AF560}"/>
              </a:ext>
            </a:extLst>
          </p:cNvPr>
          <p:cNvSpPr txBox="1"/>
          <p:nvPr/>
        </p:nvSpPr>
        <p:spPr>
          <a:xfrm>
            <a:off x="15783082" y="1072892"/>
            <a:ext cx="136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2.6.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16" name="Google Shape;462;p34">
            <a:extLst>
              <a:ext uri="{FF2B5EF4-FFF2-40B4-BE49-F238E27FC236}">
                <a16:creationId xmlns:a16="http://schemas.microsoft.com/office/drawing/2014/main" id="{7DB9D056-52F7-E3F2-F4CC-0D117635A8AA}"/>
              </a:ext>
            </a:extLst>
          </p:cNvPr>
          <p:cNvSpPr txBox="1"/>
          <p:nvPr/>
        </p:nvSpPr>
        <p:spPr>
          <a:xfrm>
            <a:off x="1090745" y="799228"/>
            <a:ext cx="10892707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검증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Google Shape;337;p30">
            <a:extLst>
              <a:ext uri="{FF2B5EF4-FFF2-40B4-BE49-F238E27FC236}">
                <a16:creationId xmlns:a16="http://schemas.microsoft.com/office/drawing/2014/main" id="{B213833F-F710-306E-6BEF-324A0C7B74BD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응용 프로그램 시현 시 검색 결과에 대한 스코어 분석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ACEB8B62-851C-7343-C6D3-DE001765CF51}"/>
              </a:ext>
            </a:extLst>
          </p:cNvPr>
          <p:cNvGrpSpPr/>
          <p:nvPr/>
        </p:nvGrpSpPr>
        <p:grpSpPr>
          <a:xfrm>
            <a:off x="2246673" y="2887343"/>
            <a:ext cx="13356181" cy="6039945"/>
            <a:chOff x="0" y="5676615"/>
            <a:chExt cx="18285714" cy="4609099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1A565F0F-3D6A-70A6-8D4B-9D002878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5BB644-005B-2FD4-DDA6-ED94DFBA89DB}"/>
              </a:ext>
            </a:extLst>
          </p:cNvPr>
          <p:cNvGrpSpPr/>
          <p:nvPr/>
        </p:nvGrpSpPr>
        <p:grpSpPr>
          <a:xfrm>
            <a:off x="2685146" y="3381678"/>
            <a:ext cx="4333876" cy="4832673"/>
            <a:chOff x="2671035" y="3193695"/>
            <a:chExt cx="4333876" cy="483267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8C284B3-DBCC-680A-0128-7DD2AD9C9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882"/>
            <a:stretch/>
          </p:blipFill>
          <p:spPr>
            <a:xfrm>
              <a:off x="2671035" y="4362993"/>
              <a:ext cx="4333875" cy="36633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271F31-C751-C9FB-DBE5-B004A2B3E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1844"/>
            <a:stretch/>
          </p:blipFill>
          <p:spPr>
            <a:xfrm>
              <a:off x="2671036" y="3193695"/>
              <a:ext cx="4333875" cy="1169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422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D41BCF-C327-227E-04A4-ED797002EDFB}"/>
              </a:ext>
            </a:extLst>
          </p:cNvPr>
          <p:cNvSpPr txBox="1"/>
          <p:nvPr/>
        </p:nvSpPr>
        <p:spPr>
          <a:xfrm>
            <a:off x="16632674" y="1072892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본론</a:t>
            </a:r>
          </a:p>
        </p:txBody>
      </p:sp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8013859D-A470-9C53-6CE5-8AAA44B43300}"/>
              </a:ext>
            </a:extLst>
          </p:cNvPr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7D2C4241-CC33-F148-AA1D-B1B9BBB2D33F}"/>
                </a:ext>
              </a:extLst>
            </p:cNvPr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0" name="Object 3">
                <a:extLst>
                  <a:ext uri="{FF2B5EF4-FFF2-40B4-BE49-F238E27FC236}">
                    <a16:creationId xmlns:a16="http://schemas.microsoft.com/office/drawing/2014/main" id="{A8E62897-BFBA-9DCA-65BF-AC7351287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5E296EDC-D59D-E72E-3BD6-345861DB4941}"/>
                </a:ext>
              </a:extLst>
            </p:cNvPr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39" name="Object 6">
                <a:extLst>
                  <a:ext uri="{FF2B5EF4-FFF2-40B4-BE49-F238E27FC236}">
                    <a16:creationId xmlns:a16="http://schemas.microsoft.com/office/drawing/2014/main" id="{8C508D1A-98A2-5C6A-9962-125A15345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id="{B9C9EA1A-83FE-A2B4-FC56-683DF763E25D}"/>
                </a:ext>
              </a:extLst>
            </p:cNvPr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38" name="Object 9">
                <a:extLst>
                  <a:ext uri="{FF2B5EF4-FFF2-40B4-BE49-F238E27FC236}">
                    <a16:creationId xmlns:a16="http://schemas.microsoft.com/office/drawing/2014/main" id="{B9CF0B98-71DD-6151-7F89-13AB64263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6" name="그룹 1005">
              <a:extLst>
                <a:ext uri="{FF2B5EF4-FFF2-40B4-BE49-F238E27FC236}">
                  <a16:creationId xmlns:a16="http://schemas.microsoft.com/office/drawing/2014/main" id="{1BA43822-D3CD-3350-1D35-BA8DA39DB418}"/>
                </a:ext>
              </a:extLst>
            </p:cNvPr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37" name="Object 12">
                <a:extLst>
                  <a:ext uri="{FF2B5EF4-FFF2-40B4-BE49-F238E27FC236}">
                    <a16:creationId xmlns:a16="http://schemas.microsoft.com/office/drawing/2014/main" id="{4AD29C24-26AC-A4E3-C6A2-1EBA58D0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5773C0-C78D-76CC-284A-7306B97098F3}"/>
              </a:ext>
            </a:extLst>
          </p:cNvPr>
          <p:cNvSpPr txBox="1"/>
          <p:nvPr/>
        </p:nvSpPr>
        <p:spPr>
          <a:xfrm>
            <a:off x="7024090" y="2273267"/>
            <a:ext cx="40863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배포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99E947-01BF-7E8A-ABAC-CEFE60CBC7EC}"/>
              </a:ext>
            </a:extLst>
          </p:cNvPr>
          <p:cNvSpPr txBox="1"/>
          <p:nvPr/>
        </p:nvSpPr>
        <p:spPr>
          <a:xfrm>
            <a:off x="7693522" y="4341028"/>
            <a:ext cx="29468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작동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매커니즘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Flask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 구현 및 시현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3C33F-9F6B-F68A-4D91-7E35EFE47F39}"/>
              </a:ext>
            </a:extLst>
          </p:cNvPr>
          <p:cNvSpPr txBox="1"/>
          <p:nvPr/>
        </p:nvSpPr>
        <p:spPr>
          <a:xfrm>
            <a:off x="980280" y="906999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기업프로젝트 </a:t>
            </a:r>
            <a:r>
              <a:rPr lang="en-US" altLang="ko-KR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- 4</a:t>
            </a:r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9DE4EBB3-196F-4B2F-0ADC-4C6CBB912F72}"/>
              </a:ext>
            </a:extLst>
          </p:cNvPr>
          <p:cNvSpPr/>
          <p:nvPr/>
        </p:nvSpPr>
        <p:spPr>
          <a:xfrm>
            <a:off x="1581204" y="3855596"/>
            <a:ext cx="15024103" cy="31806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278AF3-4916-F920-5B17-2FAE646B62E8}"/>
              </a:ext>
            </a:extLst>
          </p:cNvPr>
          <p:cNvSpPr/>
          <p:nvPr/>
        </p:nvSpPr>
        <p:spPr>
          <a:xfrm>
            <a:off x="2117558" y="3026705"/>
            <a:ext cx="3416968" cy="541980"/>
          </a:xfrm>
          <a:prstGeom prst="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C85404F-24AB-2370-8BB8-6C39D5B5D486}"/>
              </a:ext>
            </a:extLst>
          </p:cNvPr>
          <p:cNvSpPr/>
          <p:nvPr/>
        </p:nvSpPr>
        <p:spPr>
          <a:xfrm>
            <a:off x="3270507" y="5338796"/>
            <a:ext cx="287966" cy="2879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화살표: 오른쪽 51">
            <a:extLst>
              <a:ext uri="{FF2B5EF4-FFF2-40B4-BE49-F238E27FC236}">
                <a16:creationId xmlns:a16="http://schemas.microsoft.com/office/drawing/2014/main" id="{FF501BED-D0C3-9F1B-7BC8-BEA2E9AEAF7D}"/>
              </a:ext>
            </a:extLst>
          </p:cNvPr>
          <p:cNvSpPr/>
          <p:nvPr/>
        </p:nvSpPr>
        <p:spPr>
          <a:xfrm>
            <a:off x="5066656" y="5246528"/>
            <a:ext cx="1247675" cy="403707"/>
          </a:xfrm>
          <a:prstGeom prst="rightArrow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879ED9-4B07-D587-4FD7-ADD61D17CA91}"/>
              </a:ext>
            </a:extLst>
          </p:cNvPr>
          <p:cNvSpPr txBox="1"/>
          <p:nvPr/>
        </p:nvSpPr>
        <p:spPr>
          <a:xfrm>
            <a:off x="8836550" y="5037184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리딩 서버로 전송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9" name="화살표: 오른쪽 55">
            <a:extLst>
              <a:ext uri="{FF2B5EF4-FFF2-40B4-BE49-F238E27FC236}">
                <a16:creationId xmlns:a16="http://schemas.microsoft.com/office/drawing/2014/main" id="{49504753-5866-7AFA-AEF1-640528CA079E}"/>
              </a:ext>
            </a:extLst>
          </p:cNvPr>
          <p:cNvSpPr/>
          <p:nvPr/>
        </p:nvSpPr>
        <p:spPr>
          <a:xfrm>
            <a:off x="8809855" y="5227703"/>
            <a:ext cx="1334266" cy="417871"/>
          </a:xfrm>
          <a:prstGeom prst="rightArrow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화살표: 오른쪽 56">
            <a:extLst>
              <a:ext uri="{FF2B5EF4-FFF2-40B4-BE49-F238E27FC236}">
                <a16:creationId xmlns:a16="http://schemas.microsoft.com/office/drawing/2014/main" id="{63DADB32-0403-AFC7-159A-D435EF869307}"/>
              </a:ext>
            </a:extLst>
          </p:cNvPr>
          <p:cNvSpPr/>
          <p:nvPr/>
        </p:nvSpPr>
        <p:spPr>
          <a:xfrm>
            <a:off x="12370071" y="5227703"/>
            <a:ext cx="1247675" cy="403707"/>
          </a:xfrm>
          <a:prstGeom prst="rightArrow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42109-D4C5-C156-CF88-DAC2AC6EC861}"/>
              </a:ext>
            </a:extLst>
          </p:cNvPr>
          <p:cNvSpPr txBox="1"/>
          <p:nvPr/>
        </p:nvSpPr>
        <p:spPr>
          <a:xfrm>
            <a:off x="12571347" y="5037222"/>
            <a:ext cx="6848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Api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전송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71ECE2-E80C-956C-B1D7-BF5B83C0D278}"/>
              </a:ext>
            </a:extLst>
          </p:cNvPr>
          <p:cNvGrpSpPr/>
          <p:nvPr/>
        </p:nvGrpSpPr>
        <p:grpSpPr>
          <a:xfrm>
            <a:off x="3086744" y="6218677"/>
            <a:ext cx="1188236" cy="1091567"/>
            <a:chOff x="3086744" y="6050229"/>
            <a:chExt cx="1188236" cy="109156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9CE7CBF-7582-05C8-A27D-3B4388FA1D40}"/>
                </a:ext>
              </a:extLst>
            </p:cNvPr>
            <p:cNvGrpSpPr/>
            <p:nvPr/>
          </p:nvGrpSpPr>
          <p:grpSpPr>
            <a:xfrm flipH="1">
              <a:off x="3996469" y="6050230"/>
              <a:ext cx="278511" cy="1091566"/>
              <a:chOff x="2188225" y="4109371"/>
              <a:chExt cx="255873" cy="655920"/>
            </a:xfrm>
          </p:grpSpPr>
          <p:cxnSp>
            <p:nvCxnSpPr>
              <p:cNvPr id="23" name="직선 연결선 84">
                <a:extLst>
                  <a:ext uri="{FF2B5EF4-FFF2-40B4-BE49-F238E27FC236}">
                    <a16:creationId xmlns:a16="http://schemas.microsoft.com/office/drawing/2014/main" id="{200AEF3B-1298-AFE8-C893-81FB52F91035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85">
                <a:extLst>
                  <a:ext uri="{FF2B5EF4-FFF2-40B4-BE49-F238E27FC236}">
                    <a16:creationId xmlns:a16="http://schemas.microsoft.com/office/drawing/2014/main" id="{C1F18312-090F-0945-B282-556608801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BA8988B-B460-A4BE-199E-3B0FD7419FCC}"/>
                </a:ext>
              </a:extLst>
            </p:cNvPr>
            <p:cNvGrpSpPr/>
            <p:nvPr/>
          </p:nvGrpSpPr>
          <p:grpSpPr>
            <a:xfrm>
              <a:off x="3086744" y="6050229"/>
              <a:ext cx="287966" cy="1091567"/>
              <a:chOff x="2188225" y="4109371"/>
              <a:chExt cx="255873" cy="655920"/>
            </a:xfrm>
          </p:grpSpPr>
          <p:cxnSp>
            <p:nvCxnSpPr>
              <p:cNvPr id="26" name="직선 연결선 87">
                <a:extLst>
                  <a:ext uri="{FF2B5EF4-FFF2-40B4-BE49-F238E27FC236}">
                    <a16:creationId xmlns:a16="http://schemas.microsoft.com/office/drawing/2014/main" id="{A1531698-34C0-D3EC-0233-EFADB3CC529A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88">
                <a:extLst>
                  <a:ext uri="{FF2B5EF4-FFF2-40B4-BE49-F238E27FC236}">
                    <a16:creationId xmlns:a16="http://schemas.microsoft.com/office/drawing/2014/main" id="{DEC9BECD-B950-C689-8E0D-CF75320F8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55B640-DA51-0F2F-B9B4-DB9C5166CB1F}"/>
              </a:ext>
            </a:extLst>
          </p:cNvPr>
          <p:cNvGrpSpPr/>
          <p:nvPr/>
        </p:nvGrpSpPr>
        <p:grpSpPr>
          <a:xfrm rot="10800000">
            <a:off x="2891903" y="3631765"/>
            <a:ext cx="1583385" cy="1164691"/>
            <a:chOff x="3576732" y="2112065"/>
            <a:chExt cx="873507" cy="42793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8A750F4-EE0F-0215-C3F4-B69DFB6C6976}"/>
                </a:ext>
              </a:extLst>
            </p:cNvPr>
            <p:cNvGrpSpPr/>
            <p:nvPr/>
          </p:nvGrpSpPr>
          <p:grpSpPr>
            <a:xfrm flipH="1">
              <a:off x="4194366" y="2130280"/>
              <a:ext cx="255873" cy="409720"/>
              <a:chOff x="2188225" y="4109371"/>
              <a:chExt cx="255873" cy="655920"/>
            </a:xfrm>
          </p:grpSpPr>
          <p:cxnSp>
            <p:nvCxnSpPr>
              <p:cNvPr id="33" name="직선 연결선 106">
                <a:extLst>
                  <a:ext uri="{FF2B5EF4-FFF2-40B4-BE49-F238E27FC236}">
                    <a16:creationId xmlns:a16="http://schemas.microsoft.com/office/drawing/2014/main" id="{9A08A716-EE91-84BA-EA4B-3078E695C5FB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107">
                <a:extLst>
                  <a:ext uri="{FF2B5EF4-FFF2-40B4-BE49-F238E27FC236}">
                    <a16:creationId xmlns:a16="http://schemas.microsoft.com/office/drawing/2014/main" id="{88E9344E-5F1B-599A-2939-6D64BE673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548D27E-66AE-875A-29A1-07D63BC30D94}"/>
                </a:ext>
              </a:extLst>
            </p:cNvPr>
            <p:cNvGrpSpPr/>
            <p:nvPr/>
          </p:nvGrpSpPr>
          <p:grpSpPr>
            <a:xfrm>
              <a:off x="3576732" y="2112065"/>
              <a:ext cx="255873" cy="409720"/>
              <a:chOff x="2188225" y="4109371"/>
              <a:chExt cx="255873" cy="655920"/>
            </a:xfrm>
          </p:grpSpPr>
          <p:cxnSp>
            <p:nvCxnSpPr>
              <p:cNvPr id="31" name="직선 연결선 109">
                <a:extLst>
                  <a:ext uri="{FF2B5EF4-FFF2-40B4-BE49-F238E27FC236}">
                    <a16:creationId xmlns:a16="http://schemas.microsoft.com/office/drawing/2014/main" id="{F69B2337-57B6-6062-4007-29C8A9AA5DD9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110">
                <a:extLst>
                  <a:ext uri="{FF2B5EF4-FFF2-40B4-BE49-F238E27FC236}">
                    <a16:creationId xmlns:a16="http://schemas.microsoft.com/office/drawing/2014/main" id="{CA6A3438-27B1-DC2F-D46F-EB0D4374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D931B8A0-48F6-6DF2-BC63-C3E7E8A1558C}"/>
              </a:ext>
            </a:extLst>
          </p:cNvPr>
          <p:cNvSpPr/>
          <p:nvPr/>
        </p:nvSpPr>
        <p:spPr>
          <a:xfrm>
            <a:off x="2668737" y="4666668"/>
            <a:ext cx="2036323" cy="1688885"/>
          </a:xfrm>
          <a:prstGeom prst="ellipse">
            <a:avLst/>
          </a:prstGeom>
          <a:solidFill>
            <a:srgbClr val="C7DBFF"/>
          </a:solidFill>
          <a:ln>
            <a:solidFill>
              <a:srgbClr val="C7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35E847-2EB2-59FB-8105-E8BB9B93F1D3}"/>
              </a:ext>
            </a:extLst>
          </p:cNvPr>
          <p:cNvSpPr txBox="1"/>
          <p:nvPr/>
        </p:nvSpPr>
        <p:spPr>
          <a:xfrm>
            <a:off x="2435276" y="3100916"/>
            <a:ext cx="2781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조선을 건국한 사람은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?</a:t>
            </a: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1663B72-002F-5348-A90E-B1A80C031B91}"/>
              </a:ext>
            </a:extLst>
          </p:cNvPr>
          <p:cNvSpPr/>
          <p:nvPr/>
        </p:nvSpPr>
        <p:spPr>
          <a:xfrm>
            <a:off x="2435276" y="7209123"/>
            <a:ext cx="2530760" cy="1831861"/>
          </a:xfrm>
          <a:prstGeom prst="diamond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조선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건국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사람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ㄴ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C97F297-AF34-D9E6-E82C-AFEB0E9914F7}"/>
              </a:ext>
            </a:extLst>
          </p:cNvPr>
          <p:cNvSpPr/>
          <p:nvPr/>
        </p:nvSpPr>
        <p:spPr>
          <a:xfrm>
            <a:off x="13777364" y="4517072"/>
            <a:ext cx="1892489" cy="1688885"/>
          </a:xfrm>
          <a:prstGeom prst="ellipse">
            <a:avLst/>
          </a:prstGeom>
          <a:solidFill>
            <a:srgbClr val="C7DBFF"/>
          </a:solidFill>
          <a:ln>
            <a:solidFill>
              <a:srgbClr val="C7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 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69EF6E5-17D8-1958-400F-8CBB4C4C6D8C}"/>
              </a:ext>
            </a:extLst>
          </p:cNvPr>
          <p:cNvSpPr/>
          <p:nvPr/>
        </p:nvSpPr>
        <p:spPr>
          <a:xfrm>
            <a:off x="10325013" y="4674876"/>
            <a:ext cx="1733367" cy="1562485"/>
          </a:xfrm>
          <a:prstGeom prst="ellipse">
            <a:avLst/>
          </a:prstGeom>
          <a:solidFill>
            <a:srgbClr val="C7DBFF"/>
          </a:solidFill>
          <a:ln>
            <a:solidFill>
              <a:srgbClr val="C7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EB47B60-8A8C-6B85-FEB8-57F47366AA71}"/>
              </a:ext>
            </a:extLst>
          </p:cNvPr>
          <p:cNvSpPr/>
          <p:nvPr/>
        </p:nvSpPr>
        <p:spPr>
          <a:xfrm>
            <a:off x="6505525" y="4666668"/>
            <a:ext cx="1919613" cy="1688885"/>
          </a:xfrm>
          <a:prstGeom prst="ellipse">
            <a:avLst/>
          </a:prstGeom>
          <a:solidFill>
            <a:srgbClr val="C7DBFF"/>
          </a:solidFill>
          <a:ln>
            <a:solidFill>
              <a:srgbClr val="C7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 있는 문서 반환 </a:t>
            </a:r>
          </a:p>
        </p:txBody>
      </p:sp>
      <p:sp>
        <p:nvSpPr>
          <p:cNvPr id="71" name="사각형: 둥근 모서리 18">
            <a:extLst>
              <a:ext uri="{FF2B5EF4-FFF2-40B4-BE49-F238E27FC236}">
                <a16:creationId xmlns:a16="http://schemas.microsoft.com/office/drawing/2014/main" id="{40F9A547-E48D-38B2-5D4D-B81847BE6076}"/>
              </a:ext>
            </a:extLst>
          </p:cNvPr>
          <p:cNvSpPr/>
          <p:nvPr/>
        </p:nvSpPr>
        <p:spPr>
          <a:xfrm>
            <a:off x="3871262" y="6452076"/>
            <a:ext cx="1491685" cy="2701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 분석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태깅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A42E5CD9-D760-9913-D41E-AD3BF1542B85}"/>
              </a:ext>
            </a:extLst>
          </p:cNvPr>
          <p:cNvSpPr/>
          <p:nvPr/>
        </p:nvSpPr>
        <p:spPr>
          <a:xfrm>
            <a:off x="6358854" y="7214844"/>
            <a:ext cx="2140464" cy="1826140"/>
          </a:xfrm>
          <a:prstGeom prst="diamond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번 문서</a:t>
            </a:r>
          </a:p>
        </p:txBody>
      </p:sp>
      <p:sp>
        <p:nvSpPr>
          <p:cNvPr id="73" name="다이아몬드 72">
            <a:extLst>
              <a:ext uri="{FF2B5EF4-FFF2-40B4-BE49-F238E27FC236}">
                <a16:creationId xmlns:a16="http://schemas.microsoft.com/office/drawing/2014/main" id="{26604517-6C90-C3E9-087F-C76C06C6BF12}"/>
              </a:ext>
            </a:extLst>
          </p:cNvPr>
          <p:cNvSpPr/>
          <p:nvPr/>
        </p:nvSpPr>
        <p:spPr>
          <a:xfrm>
            <a:off x="10085219" y="7256830"/>
            <a:ext cx="2140464" cy="1776139"/>
          </a:xfrm>
          <a:prstGeom prst="diamond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이성계</a:t>
            </a:r>
          </a:p>
        </p:txBody>
      </p:sp>
      <p:grpSp>
        <p:nvGrpSpPr>
          <p:cNvPr id="62" name="그룹 1002">
            <a:extLst>
              <a:ext uri="{FF2B5EF4-FFF2-40B4-BE49-F238E27FC236}">
                <a16:creationId xmlns:a16="http://schemas.microsoft.com/office/drawing/2014/main" id="{57697BF2-7E0F-062A-5353-F630BBF71BFE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63" name="Object 6">
              <a:extLst>
                <a:ext uri="{FF2B5EF4-FFF2-40B4-BE49-F238E27FC236}">
                  <a16:creationId xmlns:a16="http://schemas.microsoft.com/office/drawing/2014/main" id="{2EBA0087-6D67-BBCC-60F9-FD701B01F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65" name="그룹 1003">
            <a:extLst>
              <a:ext uri="{FF2B5EF4-FFF2-40B4-BE49-F238E27FC236}">
                <a16:creationId xmlns:a16="http://schemas.microsoft.com/office/drawing/2014/main" id="{4CBF64B0-4D37-087D-A1FE-0FA535B2AD19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66" name="Object 9">
              <a:extLst>
                <a:ext uri="{FF2B5EF4-FFF2-40B4-BE49-F238E27FC236}">
                  <a16:creationId xmlns:a16="http://schemas.microsoft.com/office/drawing/2014/main" id="{6B12DEC9-AC9C-60C4-9A89-803549797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01796D5-7864-DE15-6D5A-97443D484C71}"/>
              </a:ext>
            </a:extLst>
          </p:cNvPr>
          <p:cNvSpPr txBox="1"/>
          <p:nvPr/>
        </p:nvSpPr>
        <p:spPr>
          <a:xfrm>
            <a:off x="15781479" y="1072892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Google Shape;461;p34">
            <a:extLst>
              <a:ext uri="{FF2B5EF4-FFF2-40B4-BE49-F238E27FC236}">
                <a16:creationId xmlns:a16="http://schemas.microsoft.com/office/drawing/2014/main" id="{AB023328-D147-4576-DA70-92C91A17A0CF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8" name="Google Shape;462;p34">
            <a:extLst>
              <a:ext uri="{FF2B5EF4-FFF2-40B4-BE49-F238E27FC236}">
                <a16:creationId xmlns:a16="http://schemas.microsoft.com/office/drawing/2014/main" id="{4929F0B7-BFCC-C493-DB90-47EC1D3DA306}"/>
              </a:ext>
            </a:extLst>
          </p:cNvPr>
          <p:cNvSpPr txBox="1"/>
          <p:nvPr/>
        </p:nvSpPr>
        <p:spPr>
          <a:xfrm>
            <a:off x="1090746" y="799228"/>
            <a:ext cx="7081082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42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매커니즘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9" name="Google Shape;337;p30">
            <a:extLst>
              <a:ext uri="{FF2B5EF4-FFF2-40B4-BE49-F238E27FC236}">
                <a16:creationId xmlns:a16="http://schemas.microsoft.com/office/drawing/2014/main" id="{92F8BC6C-B549-6D50-F46E-4BF3882A66C6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한국사 교육 응용프로그램 작동 과정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7685522-B1DA-5196-00E7-47C7AFB82D4D}"/>
              </a:ext>
            </a:extLst>
          </p:cNvPr>
          <p:cNvGrpSpPr/>
          <p:nvPr/>
        </p:nvGrpSpPr>
        <p:grpSpPr>
          <a:xfrm>
            <a:off x="6846271" y="6260663"/>
            <a:ext cx="1188236" cy="1091567"/>
            <a:chOff x="3086744" y="6050229"/>
            <a:chExt cx="1188236" cy="109156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C42634D1-9E7D-F346-3471-BD16B2D5B0A1}"/>
                </a:ext>
              </a:extLst>
            </p:cNvPr>
            <p:cNvGrpSpPr/>
            <p:nvPr/>
          </p:nvGrpSpPr>
          <p:grpSpPr>
            <a:xfrm flipH="1">
              <a:off x="3996469" y="6050230"/>
              <a:ext cx="278511" cy="1091566"/>
              <a:chOff x="2188225" y="4109371"/>
              <a:chExt cx="255873" cy="655920"/>
            </a:xfrm>
          </p:grpSpPr>
          <p:cxnSp>
            <p:nvCxnSpPr>
              <p:cNvPr id="88" name="직선 연결선 84">
                <a:extLst>
                  <a:ext uri="{FF2B5EF4-FFF2-40B4-BE49-F238E27FC236}">
                    <a16:creationId xmlns:a16="http://schemas.microsoft.com/office/drawing/2014/main" id="{FFF69344-771A-44B1-9880-F1AE9D642C76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5">
                <a:extLst>
                  <a:ext uri="{FF2B5EF4-FFF2-40B4-BE49-F238E27FC236}">
                    <a16:creationId xmlns:a16="http://schemas.microsoft.com/office/drawing/2014/main" id="{57E999C6-946E-18EC-72EA-6605FFC8F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B8706458-9336-8B47-1960-12389A87E63A}"/>
                </a:ext>
              </a:extLst>
            </p:cNvPr>
            <p:cNvGrpSpPr/>
            <p:nvPr/>
          </p:nvGrpSpPr>
          <p:grpSpPr>
            <a:xfrm>
              <a:off x="3086744" y="6050229"/>
              <a:ext cx="287966" cy="1091567"/>
              <a:chOff x="2188225" y="4109371"/>
              <a:chExt cx="255873" cy="655920"/>
            </a:xfrm>
          </p:grpSpPr>
          <p:cxnSp>
            <p:nvCxnSpPr>
              <p:cNvPr id="86" name="직선 연결선 87">
                <a:extLst>
                  <a:ext uri="{FF2B5EF4-FFF2-40B4-BE49-F238E27FC236}">
                    <a16:creationId xmlns:a16="http://schemas.microsoft.com/office/drawing/2014/main" id="{41F8A66C-4DDD-9A06-03F5-B8BEB83D6B1D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8">
                <a:extLst>
                  <a:ext uri="{FF2B5EF4-FFF2-40B4-BE49-F238E27FC236}">
                    <a16:creationId xmlns:a16="http://schemas.microsoft.com/office/drawing/2014/main" id="{6FF02529-E922-DDA6-12C5-AFEA54258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CABC3F4-58D4-D9BC-DE61-59F94E61EFBF}"/>
              </a:ext>
            </a:extLst>
          </p:cNvPr>
          <p:cNvGrpSpPr/>
          <p:nvPr/>
        </p:nvGrpSpPr>
        <p:grpSpPr>
          <a:xfrm>
            <a:off x="10597578" y="6195847"/>
            <a:ext cx="1188236" cy="1091567"/>
            <a:chOff x="3086744" y="6050229"/>
            <a:chExt cx="1188236" cy="109156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BEA6825-6A47-C967-8F72-46D3018FEE4D}"/>
                </a:ext>
              </a:extLst>
            </p:cNvPr>
            <p:cNvGrpSpPr/>
            <p:nvPr/>
          </p:nvGrpSpPr>
          <p:grpSpPr>
            <a:xfrm flipH="1">
              <a:off x="3996469" y="6050230"/>
              <a:ext cx="278511" cy="1091566"/>
              <a:chOff x="2188225" y="4109371"/>
              <a:chExt cx="255873" cy="655920"/>
            </a:xfrm>
          </p:grpSpPr>
          <p:cxnSp>
            <p:nvCxnSpPr>
              <p:cNvPr id="95" name="직선 연결선 84">
                <a:extLst>
                  <a:ext uri="{FF2B5EF4-FFF2-40B4-BE49-F238E27FC236}">
                    <a16:creationId xmlns:a16="http://schemas.microsoft.com/office/drawing/2014/main" id="{F5814F1A-4CD8-CB13-0CAA-2E7E41B5FB39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85">
                <a:extLst>
                  <a:ext uri="{FF2B5EF4-FFF2-40B4-BE49-F238E27FC236}">
                    <a16:creationId xmlns:a16="http://schemas.microsoft.com/office/drawing/2014/main" id="{47FBBCD5-BDF5-BAFE-C147-4A24646F2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54BA77E-773A-937E-AE53-4A65DE410B87}"/>
                </a:ext>
              </a:extLst>
            </p:cNvPr>
            <p:cNvGrpSpPr/>
            <p:nvPr/>
          </p:nvGrpSpPr>
          <p:grpSpPr>
            <a:xfrm>
              <a:off x="3086744" y="6050229"/>
              <a:ext cx="287966" cy="1091567"/>
              <a:chOff x="2188225" y="4109371"/>
              <a:chExt cx="255873" cy="655920"/>
            </a:xfrm>
          </p:grpSpPr>
          <p:cxnSp>
            <p:nvCxnSpPr>
              <p:cNvPr id="93" name="직선 연결선 87">
                <a:extLst>
                  <a:ext uri="{FF2B5EF4-FFF2-40B4-BE49-F238E27FC236}">
                    <a16:creationId xmlns:a16="http://schemas.microsoft.com/office/drawing/2014/main" id="{F5440DFB-ED30-FB87-6216-7A35626892CE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88">
                <a:extLst>
                  <a:ext uri="{FF2B5EF4-FFF2-40B4-BE49-F238E27FC236}">
                    <a16:creationId xmlns:a16="http://schemas.microsoft.com/office/drawing/2014/main" id="{1E0577E5-1522-09D2-96C9-49A6B635A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724717F-A929-DFD1-A575-6E2354D8CCCF}"/>
              </a:ext>
            </a:extLst>
          </p:cNvPr>
          <p:cNvGrpSpPr/>
          <p:nvPr/>
        </p:nvGrpSpPr>
        <p:grpSpPr>
          <a:xfrm>
            <a:off x="14121237" y="6168116"/>
            <a:ext cx="1188236" cy="1091567"/>
            <a:chOff x="3086744" y="6050229"/>
            <a:chExt cx="1188236" cy="1091567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9F6424C-0191-42EB-008B-6F514E677599}"/>
                </a:ext>
              </a:extLst>
            </p:cNvPr>
            <p:cNvGrpSpPr/>
            <p:nvPr/>
          </p:nvGrpSpPr>
          <p:grpSpPr>
            <a:xfrm flipH="1">
              <a:off x="3996469" y="6050230"/>
              <a:ext cx="278511" cy="1091566"/>
              <a:chOff x="2188225" y="4109371"/>
              <a:chExt cx="255873" cy="655920"/>
            </a:xfrm>
          </p:grpSpPr>
          <p:cxnSp>
            <p:nvCxnSpPr>
              <p:cNvPr id="102" name="직선 연결선 84">
                <a:extLst>
                  <a:ext uri="{FF2B5EF4-FFF2-40B4-BE49-F238E27FC236}">
                    <a16:creationId xmlns:a16="http://schemas.microsoft.com/office/drawing/2014/main" id="{C109BEB3-2AA2-1DA4-512F-E3BC622F12EA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85">
                <a:extLst>
                  <a:ext uri="{FF2B5EF4-FFF2-40B4-BE49-F238E27FC236}">
                    <a16:creationId xmlns:a16="http://schemas.microsoft.com/office/drawing/2014/main" id="{2F21E050-79B0-C34D-EA79-CBC3F4291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1CD68078-2184-142D-6E7D-C50D6445E3E2}"/>
                </a:ext>
              </a:extLst>
            </p:cNvPr>
            <p:cNvGrpSpPr/>
            <p:nvPr/>
          </p:nvGrpSpPr>
          <p:grpSpPr>
            <a:xfrm>
              <a:off x="3086744" y="6050229"/>
              <a:ext cx="287966" cy="1091567"/>
              <a:chOff x="2188225" y="4109371"/>
              <a:chExt cx="255873" cy="655920"/>
            </a:xfrm>
          </p:grpSpPr>
          <p:cxnSp>
            <p:nvCxnSpPr>
              <p:cNvPr id="100" name="직선 연결선 87">
                <a:extLst>
                  <a:ext uri="{FF2B5EF4-FFF2-40B4-BE49-F238E27FC236}">
                    <a16:creationId xmlns:a16="http://schemas.microsoft.com/office/drawing/2014/main" id="{A51FD78D-794A-3570-15F9-06DB6849552B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88">
                <a:extLst>
                  <a:ext uri="{FF2B5EF4-FFF2-40B4-BE49-F238E27FC236}">
                    <a16:creationId xmlns:a16="http://schemas.microsoft.com/office/drawing/2014/main" id="{25499C3D-1BBB-801B-4913-5383C3875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다이아몬드 103">
            <a:extLst>
              <a:ext uri="{FF2B5EF4-FFF2-40B4-BE49-F238E27FC236}">
                <a16:creationId xmlns:a16="http://schemas.microsoft.com/office/drawing/2014/main" id="{CCFEB012-F7D9-E0CC-2697-61C0DF7C1968}"/>
              </a:ext>
            </a:extLst>
          </p:cNvPr>
          <p:cNvSpPr/>
          <p:nvPr/>
        </p:nvSpPr>
        <p:spPr>
          <a:xfrm>
            <a:off x="13727125" y="7236984"/>
            <a:ext cx="2140464" cy="1776138"/>
          </a:xfrm>
          <a:prstGeom prst="diamond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이성계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FB68D66B-9268-C5F8-1EF2-C1382CC7638E}"/>
              </a:ext>
            </a:extLst>
          </p:cNvPr>
          <p:cNvGrpSpPr/>
          <p:nvPr/>
        </p:nvGrpSpPr>
        <p:grpSpPr>
          <a:xfrm>
            <a:off x="1090746" y="2887343"/>
            <a:ext cx="15861941" cy="6350167"/>
            <a:chOff x="0" y="5676615"/>
            <a:chExt cx="18285714" cy="4609099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C614208E-69C8-525F-C9D1-A2E2547E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C9613C36-091B-6345-0B96-41720A2675B4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1" name="Object 6">
              <a:extLst>
                <a:ext uri="{FF2B5EF4-FFF2-40B4-BE49-F238E27FC236}">
                  <a16:creationId xmlns:a16="http://schemas.microsoft.com/office/drawing/2014/main" id="{35775EA2-6AC9-7D9B-6112-3D159F026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51252487-043A-711F-4986-1116DBEFC885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99C31B30-2F73-C9BD-4FF1-BFE7525B7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E272BFC2-3306-8963-A4E7-1F84C7E1F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432" y="3071815"/>
            <a:ext cx="6387402" cy="587442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5CF8947-25B7-57D2-D4E8-CBEF977F4AEC}"/>
              </a:ext>
            </a:extLst>
          </p:cNvPr>
          <p:cNvGrpSpPr/>
          <p:nvPr/>
        </p:nvGrpSpPr>
        <p:grpSpPr>
          <a:xfrm>
            <a:off x="9142857" y="2532259"/>
            <a:ext cx="7197504" cy="6482107"/>
            <a:chOff x="8744339" y="3005976"/>
            <a:chExt cx="6024792" cy="5947524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B8F040B-1A5E-67B1-5E1B-40F7D30C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44339" y="5600700"/>
              <a:ext cx="6024792" cy="33528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43787E1-05C7-1CC2-9905-D28233D0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44339" y="3005976"/>
              <a:ext cx="6024791" cy="2594724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1BC3AB0-957E-04C5-BC96-EC657489BDB9}"/>
              </a:ext>
            </a:extLst>
          </p:cNvPr>
          <p:cNvSpPr txBox="1"/>
          <p:nvPr/>
        </p:nvSpPr>
        <p:spPr>
          <a:xfrm>
            <a:off x="15781479" y="1072892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</a:p>
        </p:txBody>
      </p:sp>
      <p:sp>
        <p:nvSpPr>
          <p:cNvPr id="49" name="Google Shape;461;p34">
            <a:extLst>
              <a:ext uri="{FF2B5EF4-FFF2-40B4-BE49-F238E27FC236}">
                <a16:creationId xmlns:a16="http://schemas.microsoft.com/office/drawing/2014/main" id="{AA752ADF-F2AE-987D-2020-5B8047F4D264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0" name="Google Shape;462;p34">
            <a:extLst>
              <a:ext uri="{FF2B5EF4-FFF2-40B4-BE49-F238E27FC236}">
                <a16:creationId xmlns:a16="http://schemas.microsoft.com/office/drawing/2014/main" id="{39EF4256-D4DA-9AB4-DCC5-31A2F704EC46}"/>
              </a:ext>
            </a:extLst>
          </p:cNvPr>
          <p:cNvSpPr txBox="1"/>
          <p:nvPr/>
        </p:nvSpPr>
        <p:spPr>
          <a:xfrm>
            <a:off x="1090746" y="799228"/>
            <a:ext cx="7081082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Flask </a:t>
            </a: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 코드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Google Shape;337;p30">
            <a:extLst>
              <a:ext uri="{FF2B5EF4-FFF2-40B4-BE49-F238E27FC236}">
                <a16:creationId xmlns:a16="http://schemas.microsoft.com/office/drawing/2014/main" id="{1550FD0E-A7AF-5A3C-2087-02C51D30ED50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Flask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를 이용해 웹 서비스 제작</a:t>
            </a:r>
          </a:p>
        </p:txBody>
      </p:sp>
    </p:spTree>
    <p:extLst>
      <p:ext uri="{BB962C8B-B14F-4D97-AF65-F5344CB8AC3E}">
        <p14:creationId xmlns:p14="http://schemas.microsoft.com/office/powerpoint/2010/main" val="2802976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Object 8">
            <a:extLst>
              <a:ext uri="{FF2B5EF4-FFF2-40B4-BE49-F238E27FC236}">
                <a16:creationId xmlns:a16="http://schemas.microsoft.com/office/drawing/2014/main" id="{65026631-44DF-2EFD-6057-8559701FCA0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5065" y="2820965"/>
            <a:ext cx="5616819" cy="6528237"/>
          </a:xfrm>
          <a:prstGeom prst="rect">
            <a:avLst/>
          </a:prstGeom>
        </p:spPr>
      </p:pic>
      <p:pic>
        <p:nvPicPr>
          <p:cNvPr id="35" name="Object 8">
            <a:extLst>
              <a:ext uri="{FF2B5EF4-FFF2-40B4-BE49-F238E27FC236}">
                <a16:creationId xmlns:a16="http://schemas.microsoft.com/office/drawing/2014/main" id="{8765D857-0398-EAA6-23B0-851BE6B7B4F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6731" y="2820965"/>
            <a:ext cx="5285097" cy="6528237"/>
          </a:xfrm>
          <a:prstGeom prst="rect">
            <a:avLst/>
          </a:prstGeom>
        </p:spPr>
      </p:pic>
      <p:grpSp>
        <p:nvGrpSpPr>
          <p:cNvPr id="33" name="그룹 1004">
            <a:extLst>
              <a:ext uri="{FF2B5EF4-FFF2-40B4-BE49-F238E27FC236}">
                <a16:creationId xmlns:a16="http://schemas.microsoft.com/office/drawing/2014/main" id="{32615B28-A2FD-C7E8-5554-7E75E5BB6FC1}"/>
              </a:ext>
            </a:extLst>
          </p:cNvPr>
          <p:cNvGrpSpPr/>
          <p:nvPr/>
        </p:nvGrpSpPr>
        <p:grpSpPr>
          <a:xfrm>
            <a:off x="2765391" y="2820966"/>
            <a:ext cx="5265737" cy="6352064"/>
            <a:chOff x="2613375" y="2681583"/>
            <a:chExt cx="4013203" cy="6670798"/>
          </a:xfrm>
        </p:grpSpPr>
        <p:pic>
          <p:nvPicPr>
            <p:cNvPr id="34" name="Object 14">
              <a:extLst>
                <a:ext uri="{FF2B5EF4-FFF2-40B4-BE49-F238E27FC236}">
                  <a16:creationId xmlns:a16="http://schemas.microsoft.com/office/drawing/2014/main" id="{5028FCA4-D94A-374E-AFC0-B37F70E6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3375" y="2681583"/>
              <a:ext cx="4013203" cy="6670798"/>
            </a:xfrm>
            <a:prstGeom prst="rect">
              <a:avLst/>
            </a:prstGeom>
            <a:ln>
              <a:solidFill>
                <a:srgbClr val="3F64C7"/>
              </a:solidFill>
            </a:ln>
          </p:spPr>
        </p:pic>
      </p:grp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E98CC022-9059-4781-DAE5-9CF6D47A6989}"/>
              </a:ext>
            </a:extLst>
          </p:cNvPr>
          <p:cNvGrpSpPr/>
          <p:nvPr/>
        </p:nvGrpSpPr>
        <p:grpSpPr>
          <a:xfrm>
            <a:off x="10443411" y="2764163"/>
            <a:ext cx="5715000" cy="6407796"/>
            <a:chOff x="0" y="5676615"/>
            <a:chExt cx="18285714" cy="4609099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9ED02F77-0AB2-B3F0-5329-E7FD151A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sp>
        <p:nvSpPr>
          <p:cNvPr id="57" name="사각형: 둥근 모서리 15">
            <a:extLst>
              <a:ext uri="{FF2B5EF4-FFF2-40B4-BE49-F238E27FC236}">
                <a16:creationId xmlns:a16="http://schemas.microsoft.com/office/drawing/2014/main" id="{5877BD6D-246D-2EDD-F0B4-D959587934A6}"/>
              </a:ext>
            </a:extLst>
          </p:cNvPr>
          <p:cNvSpPr/>
          <p:nvPr/>
        </p:nvSpPr>
        <p:spPr>
          <a:xfrm>
            <a:off x="4375146" y="3036063"/>
            <a:ext cx="2036890" cy="608818"/>
          </a:xfrm>
          <a:prstGeom prst="roundRect">
            <a:avLst/>
          </a:prstGeom>
          <a:solidFill>
            <a:srgbClr val="C7DBFF"/>
          </a:solidFill>
          <a:ln w="28575">
            <a:solidFill>
              <a:srgbClr val="C7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화면 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사각형: 둥근 모서리 19">
            <a:extLst>
              <a:ext uri="{FF2B5EF4-FFF2-40B4-BE49-F238E27FC236}">
                <a16:creationId xmlns:a16="http://schemas.microsoft.com/office/drawing/2014/main" id="{598049DA-C9CF-A4A5-5115-BEB11D40DDFC}"/>
              </a:ext>
            </a:extLst>
          </p:cNvPr>
          <p:cNvSpPr/>
          <p:nvPr/>
        </p:nvSpPr>
        <p:spPr>
          <a:xfrm>
            <a:off x="12231913" y="2993197"/>
            <a:ext cx="2256825" cy="567778"/>
          </a:xfrm>
          <a:prstGeom prst="roundRect">
            <a:avLst/>
          </a:prstGeom>
          <a:solidFill>
            <a:srgbClr val="3F64C7"/>
          </a:solidFill>
          <a:ln w="28575"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화면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BC4B752-6AE9-CD14-9755-DC32E07F66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52" t="8380" r="18413" b="4910"/>
          <a:stretch/>
        </p:blipFill>
        <p:spPr>
          <a:xfrm>
            <a:off x="11198044" y="3846336"/>
            <a:ext cx="4324565" cy="4188044"/>
          </a:xfrm>
          <a:prstGeom prst="rect">
            <a:avLst/>
          </a:prstGeom>
          <a:ln>
            <a:noFill/>
          </a:ln>
        </p:spPr>
      </p:pic>
      <p:sp>
        <p:nvSpPr>
          <p:cNvPr id="65" name="화살표: 오른쪽 21">
            <a:extLst>
              <a:ext uri="{FF2B5EF4-FFF2-40B4-BE49-F238E27FC236}">
                <a16:creationId xmlns:a16="http://schemas.microsoft.com/office/drawing/2014/main" id="{93751FBF-23DB-D925-F2EF-D9D0D999329A}"/>
              </a:ext>
            </a:extLst>
          </p:cNvPr>
          <p:cNvSpPr/>
          <p:nvPr/>
        </p:nvSpPr>
        <p:spPr>
          <a:xfrm>
            <a:off x="8741023" y="5482353"/>
            <a:ext cx="1120131" cy="700558"/>
          </a:xfrm>
          <a:prstGeom prst="rightArrow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AE9FA3-1136-6D7C-07C0-7266023C2D21}"/>
              </a:ext>
            </a:extLst>
          </p:cNvPr>
          <p:cNvSpPr txBox="1"/>
          <p:nvPr/>
        </p:nvSpPr>
        <p:spPr>
          <a:xfrm>
            <a:off x="12118510" y="8260705"/>
            <a:ext cx="256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&amp;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로고 디자인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글씨체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글씨 색 수정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AA2B0D63-F3FC-9B7A-7539-13BA0E4A5D87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3C75D206-84D9-FFBD-517F-124344B87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C7B0A6F9-DE93-CBF1-18CC-615520501B3E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EE4153EC-B715-94E7-1D82-3F7EEFB8C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FEDCE3-A180-212E-C557-1A4FF0099FE8}"/>
              </a:ext>
            </a:extLst>
          </p:cNvPr>
          <p:cNvSpPr txBox="1"/>
          <p:nvPr/>
        </p:nvSpPr>
        <p:spPr>
          <a:xfrm>
            <a:off x="15619577" y="1072892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2.1.1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Google Shape;461;p34">
            <a:extLst>
              <a:ext uri="{FF2B5EF4-FFF2-40B4-BE49-F238E27FC236}">
                <a16:creationId xmlns:a16="http://schemas.microsoft.com/office/drawing/2014/main" id="{1333394C-29A8-BF68-9A82-6E0F2532B7A6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26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Google Shape;462;p34">
            <a:extLst>
              <a:ext uri="{FF2B5EF4-FFF2-40B4-BE49-F238E27FC236}">
                <a16:creationId xmlns:a16="http://schemas.microsoft.com/office/drawing/2014/main" id="{B531C8A2-78DA-AB76-5A2F-56B4A121EC27}"/>
              </a:ext>
            </a:extLst>
          </p:cNvPr>
          <p:cNvSpPr txBox="1"/>
          <p:nvPr/>
        </p:nvSpPr>
        <p:spPr>
          <a:xfrm>
            <a:off x="1090746" y="799228"/>
            <a:ext cx="7081082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서비스 발전 과정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Google Shape;337;p30">
            <a:extLst>
              <a:ext uri="{FF2B5EF4-FFF2-40B4-BE49-F238E27FC236}">
                <a16:creationId xmlns:a16="http://schemas.microsoft.com/office/drawing/2014/main" id="{311F550F-5DCC-2A32-0CC7-7311030DFB4F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Html</a:t>
            </a:r>
            <a:r>
              <a:rPr lang="ko-KR" altLang="en-US" sz="24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을 이용한 </a:t>
            </a:r>
            <a:r>
              <a:rPr lang="en-US" altLang="ko-KR" sz="24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UI</a:t>
            </a:r>
            <a:r>
              <a:rPr lang="ko-KR" altLang="en-US" sz="24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 디자인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87B1A72-5E17-1AD7-0751-4E8A72F005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11" t="9274" r="23559" b="12728"/>
          <a:stretch/>
        </p:blipFill>
        <p:spPr bwMode="auto">
          <a:xfrm>
            <a:off x="3206997" y="4007700"/>
            <a:ext cx="4373188" cy="4350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A6E4706-B88E-3F84-C990-03C077ADB613}"/>
              </a:ext>
            </a:extLst>
          </p:cNvPr>
          <p:cNvSpPr txBox="1"/>
          <p:nvPr/>
        </p:nvSpPr>
        <p:spPr>
          <a:xfrm>
            <a:off x="5948806" y="7760146"/>
            <a:ext cx="188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기본 검색 창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669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BC508A88-71CF-363D-93B8-921EE3F64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" t="8379" r="941" b="4909"/>
          <a:stretch/>
        </p:blipFill>
        <p:spPr bwMode="auto">
          <a:xfrm>
            <a:off x="2178586" y="2839419"/>
            <a:ext cx="13930827" cy="64729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5457D686-0D4D-FBDA-4DE4-50200D960727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48B2456C-F806-C7E1-D1F2-C0ABC8AAF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69248A75-5644-5AF5-8D32-186EAAC68885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6" name="Object 9">
              <a:extLst>
                <a:ext uri="{FF2B5EF4-FFF2-40B4-BE49-F238E27FC236}">
                  <a16:creationId xmlns:a16="http://schemas.microsoft.com/office/drawing/2014/main" id="{725C3B10-7881-1840-A570-61EFFF853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18063F-3D75-E97B-66BB-E5C6F4FB8FA5}"/>
              </a:ext>
            </a:extLst>
          </p:cNvPr>
          <p:cNvSpPr txBox="1"/>
          <p:nvPr/>
        </p:nvSpPr>
        <p:spPr>
          <a:xfrm>
            <a:off x="15781479" y="1072892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Google Shape;461;p34">
            <a:extLst>
              <a:ext uri="{FF2B5EF4-FFF2-40B4-BE49-F238E27FC236}">
                <a16:creationId xmlns:a16="http://schemas.microsoft.com/office/drawing/2014/main" id="{E260BB15-9AC5-1B97-A025-22C6B451D275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27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0" name="Google Shape;462;p34">
            <a:extLst>
              <a:ext uri="{FF2B5EF4-FFF2-40B4-BE49-F238E27FC236}">
                <a16:creationId xmlns:a16="http://schemas.microsoft.com/office/drawing/2014/main" id="{65745A61-9EFA-86DA-18D0-8E17F50A7B2B}"/>
              </a:ext>
            </a:extLst>
          </p:cNvPr>
          <p:cNvSpPr txBox="1"/>
          <p:nvPr/>
        </p:nvSpPr>
        <p:spPr>
          <a:xfrm>
            <a:off x="1090746" y="799228"/>
            <a:ext cx="7081082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시현 화면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Google Shape;337;p30">
            <a:extLst>
              <a:ext uri="{FF2B5EF4-FFF2-40B4-BE49-F238E27FC236}">
                <a16:creationId xmlns:a16="http://schemas.microsoft.com/office/drawing/2014/main" id="{2EB63FF2-451E-6FDD-CE6B-D7FE398B6F8A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웹 응용프로그램 시현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55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045956B4-77B0-C4E2-29A2-B1F8F191E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3" r="2101" b="12297"/>
          <a:stretch/>
        </p:blipFill>
        <p:spPr>
          <a:xfrm>
            <a:off x="2217392" y="2902970"/>
            <a:ext cx="13853216" cy="6311138"/>
          </a:xfrm>
          <a:prstGeom prst="rect">
            <a:avLst/>
          </a:prstGeom>
        </p:spPr>
      </p:pic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68EC38E1-5A2A-E83B-9A46-61BF90E615B5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B104537D-212F-1927-87D0-324741B22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3D55D3B9-7B1E-BE77-781F-B7EE077C8D7C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6" name="Object 9">
              <a:extLst>
                <a:ext uri="{FF2B5EF4-FFF2-40B4-BE49-F238E27FC236}">
                  <a16:creationId xmlns:a16="http://schemas.microsoft.com/office/drawing/2014/main" id="{3E036114-551B-21A9-438E-43BD5FA01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C7EFA9B-B1CB-216C-ABEF-4112E66B83FB}"/>
              </a:ext>
            </a:extLst>
          </p:cNvPr>
          <p:cNvSpPr txBox="1"/>
          <p:nvPr/>
        </p:nvSpPr>
        <p:spPr>
          <a:xfrm>
            <a:off x="15619577" y="1072892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2.2.1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Google Shape;461;p34">
            <a:extLst>
              <a:ext uri="{FF2B5EF4-FFF2-40B4-BE49-F238E27FC236}">
                <a16:creationId xmlns:a16="http://schemas.microsoft.com/office/drawing/2014/main" id="{A4C7A5D4-263B-D4C0-97A0-1EA2DAC48E6A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28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" name="Google Shape;462;p34">
            <a:extLst>
              <a:ext uri="{FF2B5EF4-FFF2-40B4-BE49-F238E27FC236}">
                <a16:creationId xmlns:a16="http://schemas.microsoft.com/office/drawing/2014/main" id="{568D9E7A-BF6E-F20B-0159-4A0E05E5A697}"/>
              </a:ext>
            </a:extLst>
          </p:cNvPr>
          <p:cNvSpPr txBox="1"/>
          <p:nvPr/>
        </p:nvSpPr>
        <p:spPr>
          <a:xfrm>
            <a:off x="1090746" y="799228"/>
            <a:ext cx="7081082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 결과 화면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Google Shape;337;p30">
            <a:extLst>
              <a:ext uri="{FF2B5EF4-FFF2-40B4-BE49-F238E27FC236}">
                <a16:creationId xmlns:a16="http://schemas.microsoft.com/office/drawing/2014/main" id="{9BD0BB97-0987-7830-069D-8B9AE60A0C4A}"/>
              </a:ext>
            </a:extLst>
          </p:cNvPr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웹 응용프로그램 검색 결과 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1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C0B35-976A-CD4A-D0E3-4BE84BF3901C}"/>
              </a:ext>
            </a:extLst>
          </p:cNvPr>
          <p:cNvSpPr txBox="1"/>
          <p:nvPr/>
        </p:nvSpPr>
        <p:spPr>
          <a:xfrm>
            <a:off x="8291941" y="4445821"/>
            <a:ext cx="2006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 목적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현상 분석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계획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5184B1-5C75-3E1B-6F85-443751327D75}"/>
              </a:ext>
            </a:extLst>
          </p:cNvPr>
          <p:cNvSpPr txBox="1"/>
          <p:nvPr/>
        </p:nvSpPr>
        <p:spPr>
          <a:xfrm>
            <a:off x="980280" y="906999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기업프로젝트 </a:t>
            </a:r>
            <a:r>
              <a:rPr lang="en-US" altLang="ko-KR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- 4</a:t>
            </a:r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23927-D2A6-0F5B-6133-DBC1F4A129E1}"/>
              </a:ext>
            </a:extLst>
          </p:cNvPr>
          <p:cNvSpPr txBox="1"/>
          <p:nvPr/>
        </p:nvSpPr>
        <p:spPr>
          <a:xfrm>
            <a:off x="16632674" y="1072892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5510E1-870F-A6FB-4505-A726088FF5FC}"/>
              </a:ext>
            </a:extLst>
          </p:cNvPr>
          <p:cNvSpPr txBox="1"/>
          <p:nvPr/>
        </p:nvSpPr>
        <p:spPr>
          <a:xfrm>
            <a:off x="7024087" y="2273267"/>
            <a:ext cx="40863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3844073650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rcRect t="8410" r="2100" b="12300"/>
          <a:stretch>
            <a:fillRect/>
          </a:stretch>
        </p:blipFill>
        <p:spPr>
          <a:xfrm>
            <a:off x="8353991" y="2403297"/>
            <a:ext cx="11151863" cy="6311138"/>
          </a:xfrm>
          <a:prstGeom prst="rect">
            <a:avLst/>
          </a:prstGeom>
        </p:spPr>
      </p:pic>
      <p:grpSp>
        <p:nvGrpSpPr>
          <p:cNvPr id="13" name="그룹 1002"/>
          <p:cNvGrpSpPr/>
          <p:nvPr/>
        </p:nvGrpSpPr>
        <p:grpSpPr>
          <a:xfrm rot="0"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4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5" name="그룹 1003"/>
          <p:cNvGrpSpPr/>
          <p:nvPr/>
        </p:nvGrpSpPr>
        <p:grpSpPr>
          <a:xfrm rot="0"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6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5619577" y="1072892"/>
            <a:ext cx="152477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chemeClr val="tx1"/>
                </a:solidFill>
                <a:latin typeface="나눔스퀘어 Bold"/>
                <a:ea typeface="나눔스퀘어 Bold"/>
              </a:rPr>
              <a:t>2.2.1 </a:t>
            </a:r>
            <a:r>
              <a:rPr lang="ko-KR" altLang="en-US" sz="1400">
                <a:solidFill>
                  <a:schemeClr val="tx1"/>
                </a:solidFill>
                <a:latin typeface="나눔스퀘어 Bold"/>
                <a:ea typeface="나눔스퀘어 Bold"/>
              </a:rPr>
              <a:t>서비스 배포</a:t>
            </a:r>
            <a:endParaRPr lang="ko-KR" altLang="en-US">
              <a:solidFill>
                <a:schemeClr val="tx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8" name="Google Shape;461;p34"/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"/>
                <a:ea typeface="나눔스퀘어"/>
              </a:rPr>
              <a:t>28</a:t>
            </a:r>
            <a:endParaRPr sz="1400">
              <a:solidFill>
                <a:schemeClr val="tx1">
                  <a:lumMod val="50000"/>
                  <a:lumOff val="50000"/>
                </a:schemeClr>
              </a:solidFill>
              <a:latin typeface="나눔스퀘어"/>
              <a:ea typeface="나눔스퀘어"/>
              <a:sym typeface="Arial"/>
            </a:endParaRPr>
          </a:p>
        </p:txBody>
      </p:sp>
      <p:sp>
        <p:nvSpPr>
          <p:cNvPr id="19" name="Google Shape;462;p34"/>
          <p:cNvSpPr txBox="1"/>
          <p:nvPr/>
        </p:nvSpPr>
        <p:spPr>
          <a:xfrm>
            <a:off x="1090746" y="799228"/>
            <a:ext cx="7081082" cy="784770"/>
          </a:xfrm>
          <a:prstGeom prst="rect">
            <a:avLst/>
          </a:prstGeom>
          <a:noFill/>
          <a:ln>
            <a:noFill/>
          </a:ln>
        </p:spPr>
        <p:txBody>
          <a:bodyPr wrap="square" lIns="137150" tIns="68550" rIns="137150" bIns="68550" anchor="t" anchorCtr="0">
            <a:spAutoFit/>
          </a:bodyPr>
          <a:lstStyle/>
          <a:p>
            <a:pPr lvl="0">
              <a:defRPr/>
            </a:pPr>
            <a:r>
              <a:rPr lang="ko-KR" altLang="en-US" sz="4200">
                <a:solidFill>
                  <a:schemeClr val="tx1"/>
                </a:solidFill>
                <a:latin typeface="HY견고딕"/>
                <a:ea typeface="HY견고딕"/>
              </a:rPr>
              <a:t>검색 결과 화면</a:t>
            </a:r>
            <a:endParaRPr lang="en-US" altLang="ko-KR" sz="420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20" name="Google Shape;337;p30"/>
          <p:cNvSpPr txBox="1"/>
          <p:nvPr/>
        </p:nvSpPr>
        <p:spPr>
          <a:xfrm>
            <a:off x="1090748" y="2072649"/>
            <a:ext cx="7494452" cy="507771"/>
          </a:xfrm>
          <a:prstGeom prst="rect">
            <a:avLst/>
          </a:prstGeom>
          <a:noFill/>
          <a:ln>
            <a:noFill/>
          </a:ln>
        </p:spPr>
        <p:txBody>
          <a:bodyPr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b="1" kern="1200">
                <a:solidFill>
                  <a:prstClr val="black"/>
                </a:solidFill>
                <a:latin typeface="나눔스퀘어"/>
                <a:ea typeface="나눔스퀘어"/>
                <a:cs typeface="+mn-cs"/>
              </a:rPr>
              <a:t>웹 응용프로그램 검색 결과 화면</a:t>
            </a:r>
            <a:endParaRPr kumimoji="0" lang="ko-KR" altLang="en-US" sz="24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2" name="Google Shape;337;p30"/>
          <p:cNvSpPr txBox="1"/>
          <p:nvPr/>
        </p:nvSpPr>
        <p:spPr>
          <a:xfrm>
            <a:off x="587329" y="3739680"/>
            <a:ext cx="7494452" cy="3786944"/>
          </a:xfrm>
          <a:prstGeom prst="rect">
            <a:avLst/>
          </a:prstGeom>
          <a:noFill/>
          <a:ln>
            <a:noFill/>
          </a:ln>
        </p:spPr>
        <p:txBody>
          <a:bodyPr wrap="square" lIns="137150" tIns="68550" rIns="137150" bIns="68550" anchor="t" anchorCtr="0">
            <a:spAutoFit/>
          </a:bodyPr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lr>
                <a:srgbClr val="000000"/>
              </a:buClr>
              <a:buFont typeface="Arial"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검색 결과 수행시 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  <a:cs typeface="?? ??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lr>
                <a:srgbClr val="000000"/>
              </a:buClr>
              <a:buFont typeface="Arial"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retrieve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에서 선택된 문서를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reading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 서버로 보냄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  <a:cs typeface="?? ??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lr>
                <a:srgbClr val="000000"/>
              </a:buClr>
              <a:buFont typeface="Arial"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그 후에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reading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 서버에서 문서 안에서 가장 코사인 유사도를 계산 후에  높은 단어들을 반환하고 스코어를 표시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  <a:cs typeface="?? ??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lr>
                <a:srgbClr val="000000"/>
              </a:buClr>
              <a:buFont typeface="Arial"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  <a:cs typeface="?? ??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lr>
                <a:srgbClr val="000000"/>
              </a:buClr>
              <a:buFont typeface="Arial"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코사인 유사도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  <a:cs typeface="?? ??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lr>
                <a:srgbClr val="000000"/>
              </a:buClr>
              <a:buFont typeface="Arial"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  <a:cs typeface="?? ??"/>
              </a:rPr>
              <a:t>코사인 유사도는 두 벡터 간의 코사인 각도를 이용하여 구할 수 있는 두 벡터의 유사도를 의미합니다. 이를 직관적으로 이해하면 두 벡터가 가리키는 방향이 얼마나 유사한가를 의미합니다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8086C8-0DD5-C944-69C2-426545B1149B}"/>
              </a:ext>
            </a:extLst>
          </p:cNvPr>
          <p:cNvSpPr txBox="1"/>
          <p:nvPr/>
        </p:nvSpPr>
        <p:spPr>
          <a:xfrm>
            <a:off x="15781479" y="1072892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2.3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" name="Google Shape;462;p34">
            <a:extLst>
              <a:ext uri="{FF2B5EF4-FFF2-40B4-BE49-F238E27FC236}">
                <a16:creationId xmlns:a16="http://schemas.microsoft.com/office/drawing/2014/main" id="{655FABD3-9F0F-C661-8EC5-E1619368D776}"/>
              </a:ext>
            </a:extLst>
          </p:cNvPr>
          <p:cNvSpPr txBox="1"/>
          <p:nvPr/>
        </p:nvSpPr>
        <p:spPr>
          <a:xfrm>
            <a:off x="1090746" y="799228"/>
            <a:ext cx="7081082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 결과 화면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Google Shape;337;p30">
            <a:extLst>
              <a:ext uri="{FF2B5EF4-FFF2-40B4-BE49-F238E27FC236}">
                <a16:creationId xmlns:a16="http://schemas.microsoft.com/office/drawing/2014/main" id="{45ACC7F3-7878-8CD4-E765-6EBF3BD0C9A2}"/>
              </a:ext>
            </a:extLst>
          </p:cNvPr>
          <p:cNvSpPr txBox="1"/>
          <p:nvPr/>
        </p:nvSpPr>
        <p:spPr>
          <a:xfrm>
            <a:off x="1090748" y="2072649"/>
            <a:ext cx="3276536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120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서비스 시현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</p:txBody>
      </p:sp>
      <p:pic>
        <p:nvPicPr>
          <p:cNvPr id="3" name="Slack _ 4팀-김원익-한유림-박준서-김민균-조수현 _ Joongang - Chrome 2022-07-01 22-45-04_Trim_Trim">
            <a:hlinkClick r:id="" action="ppaction://media"/>
            <a:extLst>
              <a:ext uri="{FF2B5EF4-FFF2-40B4-BE49-F238E27FC236}">
                <a16:creationId xmlns:a16="http://schemas.microsoft.com/office/drawing/2014/main" id="{E5443D8B-A8A3-0E24-6FD1-220CBCDA2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200" r="4319"/>
          <a:stretch/>
        </p:blipFill>
        <p:spPr>
          <a:xfrm>
            <a:off x="3343702" y="1952844"/>
            <a:ext cx="13378388" cy="72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0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14DFA9-0DD6-3149-B0F1-47468691A820}"/>
              </a:ext>
            </a:extLst>
          </p:cNvPr>
          <p:cNvSpPr txBox="1"/>
          <p:nvPr/>
        </p:nvSpPr>
        <p:spPr>
          <a:xfrm>
            <a:off x="16632674" y="1072892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CAA6ED-7969-BF15-DDF4-C38F14F03A3B}"/>
              </a:ext>
            </a:extLst>
          </p:cNvPr>
          <p:cNvSpPr txBox="1"/>
          <p:nvPr/>
        </p:nvSpPr>
        <p:spPr>
          <a:xfrm>
            <a:off x="980280" y="906999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기업프로젝트 </a:t>
            </a:r>
            <a:r>
              <a:rPr lang="en-US" altLang="ko-KR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- 4</a:t>
            </a:r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</a:p>
        </p:txBody>
      </p:sp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66BC8386-92CC-7B96-9A3A-233B80328C42}"/>
              </a:ext>
            </a:extLst>
          </p:cNvPr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F1F92D39-827B-B8F5-77F1-3C96865A77B7}"/>
                </a:ext>
              </a:extLst>
            </p:cNvPr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0" name="Object 3">
                <a:extLst>
                  <a:ext uri="{FF2B5EF4-FFF2-40B4-BE49-F238E27FC236}">
                    <a16:creationId xmlns:a16="http://schemas.microsoft.com/office/drawing/2014/main" id="{A5715CFD-8B02-677D-6789-9DCEFD575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CD13612E-59E3-6244-0A57-8D62836E5604}"/>
                </a:ext>
              </a:extLst>
            </p:cNvPr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39" name="Object 6">
                <a:extLst>
                  <a:ext uri="{FF2B5EF4-FFF2-40B4-BE49-F238E27FC236}">
                    <a16:creationId xmlns:a16="http://schemas.microsoft.com/office/drawing/2014/main" id="{3AAED40B-C195-1992-5685-F754A9003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id="{1B1D9BE5-42F3-B4AB-C397-D4C22A1F9042}"/>
                </a:ext>
              </a:extLst>
            </p:cNvPr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38" name="Object 9">
                <a:extLst>
                  <a:ext uri="{FF2B5EF4-FFF2-40B4-BE49-F238E27FC236}">
                    <a16:creationId xmlns:a16="http://schemas.microsoft.com/office/drawing/2014/main" id="{83CB01B8-AE69-22D5-8DC7-9F786CA83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6" name="그룹 1005">
              <a:extLst>
                <a:ext uri="{FF2B5EF4-FFF2-40B4-BE49-F238E27FC236}">
                  <a16:creationId xmlns:a16="http://schemas.microsoft.com/office/drawing/2014/main" id="{897C4C8C-C1A8-A6BE-8F56-427E3C16302A}"/>
                </a:ext>
              </a:extLst>
            </p:cNvPr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37" name="Object 12">
                <a:extLst>
                  <a:ext uri="{FF2B5EF4-FFF2-40B4-BE49-F238E27FC236}">
                    <a16:creationId xmlns:a16="http://schemas.microsoft.com/office/drawing/2014/main" id="{B347D71B-05FE-A533-FE46-A600CE60B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4AEAFE2-FCE8-27D7-E8ED-69608979708B}"/>
              </a:ext>
            </a:extLst>
          </p:cNvPr>
          <p:cNvSpPr txBox="1"/>
          <p:nvPr/>
        </p:nvSpPr>
        <p:spPr>
          <a:xfrm>
            <a:off x="6425372" y="2273267"/>
            <a:ext cx="5283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한계점 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C5E174-C2EA-6204-CB32-A8BA6D1081ED}"/>
              </a:ext>
            </a:extLst>
          </p:cNvPr>
          <p:cNvSpPr txBox="1"/>
          <p:nvPr/>
        </p:nvSpPr>
        <p:spPr>
          <a:xfrm>
            <a:off x="7988931" y="4381971"/>
            <a:ext cx="26126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멘토링 피드백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및 해결 과정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프로젝트의 한계점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보완 사항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115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8086C8-0DD5-C944-69C2-426545B1149B}"/>
              </a:ext>
            </a:extLst>
          </p:cNvPr>
          <p:cNvSpPr txBox="1"/>
          <p:nvPr/>
        </p:nvSpPr>
        <p:spPr>
          <a:xfrm>
            <a:off x="15617973" y="1072892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멘토링 피드백</a:t>
            </a:r>
          </a:p>
        </p:txBody>
      </p:sp>
      <p:sp>
        <p:nvSpPr>
          <p:cNvPr id="12" name="Google Shape;462;p34">
            <a:extLst>
              <a:ext uri="{FF2B5EF4-FFF2-40B4-BE49-F238E27FC236}">
                <a16:creationId xmlns:a16="http://schemas.microsoft.com/office/drawing/2014/main" id="{4BCBD0A2-ADA0-C0D7-D21A-C6E857DA1348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Google Shape;337;p30">
            <a:extLst>
              <a:ext uri="{FF2B5EF4-FFF2-40B4-BE49-F238E27FC236}">
                <a16:creationId xmlns:a16="http://schemas.microsoft.com/office/drawing/2014/main" id="{739830F5-0573-1FC3-35EC-754344C0E0C1}"/>
              </a:ext>
            </a:extLst>
          </p:cNvPr>
          <p:cNvSpPr txBox="1"/>
          <p:nvPr/>
        </p:nvSpPr>
        <p:spPr>
          <a:xfrm>
            <a:off x="1090748" y="2072649"/>
            <a:ext cx="1238462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개발 과정 중 받았던 피드백과 문제 해결 방안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FB50633-3179-4162-3E5E-96F54FCB17F1}"/>
              </a:ext>
            </a:extLst>
          </p:cNvPr>
          <p:cNvSpPr/>
          <p:nvPr/>
        </p:nvSpPr>
        <p:spPr>
          <a:xfrm>
            <a:off x="13553981" y="4764198"/>
            <a:ext cx="233680" cy="23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206085-79C3-9A98-27DD-49A852E75656}"/>
              </a:ext>
            </a:extLst>
          </p:cNvPr>
          <p:cNvSpPr/>
          <p:nvPr/>
        </p:nvSpPr>
        <p:spPr>
          <a:xfrm>
            <a:off x="6573520" y="5384682"/>
            <a:ext cx="198120" cy="198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461;p34">
            <a:extLst>
              <a:ext uri="{FF2B5EF4-FFF2-40B4-BE49-F238E27FC236}">
                <a16:creationId xmlns:a16="http://schemas.microsoft.com/office/drawing/2014/main" id="{53F5F9B2-A48E-1932-ECC9-C9E0165C9DAF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2DB646C-B6FA-8797-F4B4-BD24AAE4DEAB}"/>
              </a:ext>
            </a:extLst>
          </p:cNvPr>
          <p:cNvSpPr/>
          <p:nvPr/>
        </p:nvSpPr>
        <p:spPr>
          <a:xfrm>
            <a:off x="13106256" y="4505272"/>
            <a:ext cx="233680" cy="23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14700BD-FA3D-64FC-FE00-E0ACF382355F}"/>
              </a:ext>
            </a:extLst>
          </p:cNvPr>
          <p:cNvSpPr/>
          <p:nvPr/>
        </p:nvSpPr>
        <p:spPr>
          <a:xfrm>
            <a:off x="6271398" y="5131612"/>
            <a:ext cx="198120" cy="198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2D352C-5665-1B4D-9B54-B6EAE8ACF6A1}"/>
              </a:ext>
            </a:extLst>
          </p:cNvPr>
          <p:cNvSpPr/>
          <p:nvPr/>
        </p:nvSpPr>
        <p:spPr>
          <a:xfrm>
            <a:off x="2133601" y="3414713"/>
            <a:ext cx="3373146" cy="4992687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r>
              <a:rPr lang="en-US" altLang="ko-KR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KICK-OFF</a:t>
            </a: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8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아키텍쳐와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플로우 작성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 방법 및 개념에 대한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 부족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멘토와의 지속적 소통 과정에서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질의응답과 추가적 설명 요구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자료 탐색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48599F-179C-5E75-D4DA-3473F18DD535}"/>
              </a:ext>
            </a:extLst>
          </p:cNvPr>
          <p:cNvSpPr/>
          <p:nvPr/>
        </p:nvSpPr>
        <p:spPr>
          <a:xfrm>
            <a:off x="5776778" y="3414714"/>
            <a:ext cx="3048726" cy="5009564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7A6B54-B8F3-C4BD-3A7A-66B86EA11E53}"/>
              </a:ext>
            </a:extLst>
          </p:cNvPr>
          <p:cNvSpPr txBox="1"/>
          <p:nvPr/>
        </p:nvSpPr>
        <p:spPr>
          <a:xfrm>
            <a:off x="12972158" y="4422138"/>
            <a:ext cx="27735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MRC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테스팅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셋을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train-test set</a:t>
            </a:r>
          </a:p>
          <a:p>
            <a:pPr algn="ctr"/>
            <a:r>
              <a:rPr lang="ko-KR" altLang="en-US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나누기 어려움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방안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쿼리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수를 늘려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정답률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도출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(predict)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8414F7-AF0F-7AF5-2265-F87499ED61EF}"/>
              </a:ext>
            </a:extLst>
          </p:cNvPr>
          <p:cNvSpPr/>
          <p:nvPr/>
        </p:nvSpPr>
        <p:spPr>
          <a:xfrm>
            <a:off x="12661901" y="3425736"/>
            <a:ext cx="3394030" cy="5009564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3F13FD9-6B57-25FD-2D87-31B344622013}"/>
              </a:ext>
            </a:extLst>
          </p:cNvPr>
          <p:cNvSpPr/>
          <p:nvPr/>
        </p:nvSpPr>
        <p:spPr>
          <a:xfrm>
            <a:off x="13490481" y="3229145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고도화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F3876BB-9FD7-174B-653D-52D5F3070B4D}"/>
              </a:ext>
            </a:extLst>
          </p:cNvPr>
          <p:cNvSpPr/>
          <p:nvPr/>
        </p:nvSpPr>
        <p:spPr>
          <a:xfrm>
            <a:off x="2912565" y="3196345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단계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1D9BE6-A21E-299E-1C2F-260872CDBC77}"/>
              </a:ext>
            </a:extLst>
          </p:cNvPr>
          <p:cNvSpPr txBox="1"/>
          <p:nvPr/>
        </p:nvSpPr>
        <p:spPr>
          <a:xfrm>
            <a:off x="9135761" y="4699138"/>
            <a:ext cx="32068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구성 문장 개수 수정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입력에 따라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조절 가능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아닌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pickle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로드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로딩 속도 비교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BCF7E5-CFA8-8121-53A8-C73E5380736D}"/>
              </a:ext>
            </a:extLst>
          </p:cNvPr>
          <p:cNvSpPr txBox="1"/>
          <p:nvPr/>
        </p:nvSpPr>
        <p:spPr>
          <a:xfrm>
            <a:off x="5916210" y="4505272"/>
            <a:ext cx="2792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가이드 라인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Retrieval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영역의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응용프로그램 구축 우선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셋의 저장과 수집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색인 방법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색인된 정보를 저장할 곳에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 구조 설계 필요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83E1B9-4BF0-F80D-288E-7214643EA32B}"/>
              </a:ext>
            </a:extLst>
          </p:cNvPr>
          <p:cNvSpPr/>
          <p:nvPr/>
        </p:nvSpPr>
        <p:spPr>
          <a:xfrm>
            <a:off x="9142620" y="3406570"/>
            <a:ext cx="3206866" cy="5017708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25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8086C8-0DD5-C944-69C2-426545B1149B}"/>
              </a:ext>
            </a:extLst>
          </p:cNvPr>
          <p:cNvSpPr txBox="1"/>
          <p:nvPr/>
        </p:nvSpPr>
        <p:spPr>
          <a:xfrm>
            <a:off x="15617973" y="1072892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멘토링 피드백</a:t>
            </a:r>
          </a:p>
        </p:txBody>
      </p:sp>
      <p:sp>
        <p:nvSpPr>
          <p:cNvPr id="10" name="Google Shape;462;p34">
            <a:extLst>
              <a:ext uri="{FF2B5EF4-FFF2-40B4-BE49-F238E27FC236}">
                <a16:creationId xmlns:a16="http://schemas.microsoft.com/office/drawing/2014/main" id="{00ECA8D8-FF76-06FA-E45B-64825CC25FFC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Google Shape;337;p30">
            <a:extLst>
              <a:ext uri="{FF2B5EF4-FFF2-40B4-BE49-F238E27FC236}">
                <a16:creationId xmlns:a16="http://schemas.microsoft.com/office/drawing/2014/main" id="{63D17579-18FF-FF67-7602-1AC2C30CAA15}"/>
              </a:ext>
            </a:extLst>
          </p:cNvPr>
          <p:cNvSpPr txBox="1"/>
          <p:nvPr/>
        </p:nvSpPr>
        <p:spPr>
          <a:xfrm>
            <a:off x="1090748" y="2072649"/>
            <a:ext cx="1238462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개발 과정 중 받았던 피드백과 문제 해결 방안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EA7C65-4195-3977-DEB3-BB0D1B54C1E6}"/>
              </a:ext>
            </a:extLst>
          </p:cNvPr>
          <p:cNvSpPr/>
          <p:nvPr/>
        </p:nvSpPr>
        <p:spPr>
          <a:xfrm>
            <a:off x="13106256" y="4505272"/>
            <a:ext cx="233680" cy="23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CC483BA-6F89-FF42-6BB9-AD90CF49283D}"/>
              </a:ext>
            </a:extLst>
          </p:cNvPr>
          <p:cNvSpPr/>
          <p:nvPr/>
        </p:nvSpPr>
        <p:spPr>
          <a:xfrm>
            <a:off x="6271398" y="5131612"/>
            <a:ext cx="198120" cy="198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6ECDD6-A167-AE63-98AF-E4979F67B44E}"/>
              </a:ext>
            </a:extLst>
          </p:cNvPr>
          <p:cNvSpPr/>
          <p:nvPr/>
        </p:nvSpPr>
        <p:spPr>
          <a:xfrm>
            <a:off x="2133601" y="3414713"/>
            <a:ext cx="3373146" cy="4992687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39ECDA-E735-3DB3-89AA-490B88D02BD9}"/>
              </a:ext>
            </a:extLst>
          </p:cNvPr>
          <p:cNvSpPr/>
          <p:nvPr/>
        </p:nvSpPr>
        <p:spPr>
          <a:xfrm>
            <a:off x="5776778" y="3414714"/>
            <a:ext cx="3048726" cy="5009564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748312-5CC9-52DB-1161-8D78E6215F24}"/>
              </a:ext>
            </a:extLst>
          </p:cNvPr>
          <p:cNvSpPr txBox="1"/>
          <p:nvPr/>
        </p:nvSpPr>
        <p:spPr>
          <a:xfrm>
            <a:off x="13156002" y="4197027"/>
            <a:ext cx="29258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BM25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단어의 빈도 수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불용어의 검색 점수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길이의 검색 점수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모두 영향 ↓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비고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N-gram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MRC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사용하기 적합하지 않은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알고리즘으로 판단하여 제외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56B44C-E617-F00E-39B0-B50A6EFA52EB}"/>
              </a:ext>
            </a:extLst>
          </p:cNvPr>
          <p:cNvSpPr/>
          <p:nvPr/>
        </p:nvSpPr>
        <p:spPr>
          <a:xfrm>
            <a:off x="9307831" y="3414713"/>
            <a:ext cx="3365844" cy="4992687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B751A-9588-4810-449F-3F9DF74D738A}"/>
              </a:ext>
            </a:extLst>
          </p:cNvPr>
          <p:cNvSpPr/>
          <p:nvPr/>
        </p:nvSpPr>
        <p:spPr>
          <a:xfrm>
            <a:off x="13045305" y="3414714"/>
            <a:ext cx="3048725" cy="5020586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F08E2CC-9656-E01D-4CA7-013628ACD048}"/>
              </a:ext>
            </a:extLst>
          </p:cNvPr>
          <p:cNvSpPr/>
          <p:nvPr/>
        </p:nvSpPr>
        <p:spPr>
          <a:xfrm>
            <a:off x="10108419" y="3155401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Google Shape;461;p34">
            <a:extLst>
              <a:ext uri="{FF2B5EF4-FFF2-40B4-BE49-F238E27FC236}">
                <a16:creationId xmlns:a16="http://schemas.microsoft.com/office/drawing/2014/main" id="{2CE6947C-2A95-265B-015A-B258238B9E62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31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1C2147A-1E61-2F59-BC54-EEA578C42C75}"/>
              </a:ext>
            </a:extLst>
          </p:cNvPr>
          <p:cNvSpPr/>
          <p:nvPr/>
        </p:nvSpPr>
        <p:spPr>
          <a:xfrm>
            <a:off x="2898917" y="3155401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셋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B258D4-4656-0CE0-5831-4AE63547C08C}"/>
              </a:ext>
            </a:extLst>
          </p:cNvPr>
          <p:cNvSpPr txBox="1"/>
          <p:nvPr/>
        </p:nvSpPr>
        <p:spPr>
          <a:xfrm>
            <a:off x="9426243" y="4072836"/>
            <a:ext cx="320686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알고리즘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TF-IDF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단어의 출현 빈도와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역색인으로 정답 문서 도출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예측보다 낮은 정확도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쿼리 입력을 통한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N-gram, BM25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sklearn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 사용으로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높은 정확도 도출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A01A51-AD35-24E2-F66B-AF2729F25A5A}"/>
              </a:ext>
            </a:extLst>
          </p:cNvPr>
          <p:cNvSpPr txBox="1"/>
          <p:nvPr/>
        </p:nvSpPr>
        <p:spPr>
          <a:xfrm>
            <a:off x="6055337" y="4487145"/>
            <a:ext cx="25220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위키피디아 데이터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역사 카테고리만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선별함에 어려움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Wiki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수집에 필요한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리스트로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스크래이핑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구성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B15899-9485-776A-9AD5-DE9F0EE6A40A}"/>
              </a:ext>
            </a:extLst>
          </p:cNvPr>
          <p:cNvSpPr txBox="1"/>
          <p:nvPr/>
        </p:nvSpPr>
        <p:spPr>
          <a:xfrm>
            <a:off x="2559168" y="4202896"/>
            <a:ext cx="25220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초기 데이터 셋 구성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교과서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(3000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가량의 문서 생성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교과서가 포함하지 않는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내용에 대해서는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답을 찾을 수가 없음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위키피디아 內 역사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추가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680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8086C8-0DD5-C944-69C2-426545B1149B}"/>
              </a:ext>
            </a:extLst>
          </p:cNvPr>
          <p:cNvSpPr txBox="1"/>
          <p:nvPr/>
        </p:nvSpPr>
        <p:spPr>
          <a:xfrm>
            <a:off x="15617973" y="1072892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1.3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멘토링 피드백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Google Shape;462;p34">
            <a:extLst>
              <a:ext uri="{FF2B5EF4-FFF2-40B4-BE49-F238E27FC236}">
                <a16:creationId xmlns:a16="http://schemas.microsoft.com/office/drawing/2014/main" id="{2D71628C-A339-632D-1193-3B99CDACBE48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Google Shape;337;p30">
            <a:extLst>
              <a:ext uri="{FF2B5EF4-FFF2-40B4-BE49-F238E27FC236}">
                <a16:creationId xmlns:a16="http://schemas.microsoft.com/office/drawing/2014/main" id="{5F2B116E-9579-B831-BE43-592827D6F9AC}"/>
              </a:ext>
            </a:extLst>
          </p:cNvPr>
          <p:cNvSpPr txBox="1"/>
          <p:nvPr/>
        </p:nvSpPr>
        <p:spPr>
          <a:xfrm>
            <a:off x="1090748" y="2072649"/>
            <a:ext cx="1238462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개발 과정 중 받았던 피드백과 문제 해결 방안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0037FF3-AD68-C1A9-919B-4505995C1563}"/>
              </a:ext>
            </a:extLst>
          </p:cNvPr>
          <p:cNvSpPr/>
          <p:nvPr/>
        </p:nvSpPr>
        <p:spPr>
          <a:xfrm>
            <a:off x="12497051" y="4839090"/>
            <a:ext cx="233680" cy="23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C7914-41B1-A10A-6E27-599F8742BD71}"/>
              </a:ext>
            </a:extLst>
          </p:cNvPr>
          <p:cNvSpPr/>
          <p:nvPr/>
        </p:nvSpPr>
        <p:spPr>
          <a:xfrm>
            <a:off x="5516590" y="5459574"/>
            <a:ext cx="198120" cy="198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Google Shape;461;p34">
            <a:extLst>
              <a:ext uri="{FF2B5EF4-FFF2-40B4-BE49-F238E27FC236}">
                <a16:creationId xmlns:a16="http://schemas.microsoft.com/office/drawing/2014/main" id="{48FE85FF-E272-D4AA-C684-F7D438EB4DDB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32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83BD1B-FC83-9C32-1308-407F5ACCC889}"/>
              </a:ext>
            </a:extLst>
          </p:cNvPr>
          <p:cNvSpPr/>
          <p:nvPr/>
        </p:nvSpPr>
        <p:spPr>
          <a:xfrm>
            <a:off x="2502088" y="3414713"/>
            <a:ext cx="4075725" cy="5042257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595A5A-9DAF-3C89-3BDA-24977447B017}"/>
              </a:ext>
            </a:extLst>
          </p:cNvPr>
          <p:cNvSpPr/>
          <p:nvPr/>
        </p:nvSpPr>
        <p:spPr>
          <a:xfrm>
            <a:off x="7090566" y="3431590"/>
            <a:ext cx="4075726" cy="5042257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BF52BF-5EC2-D068-F783-190B61813150}"/>
              </a:ext>
            </a:extLst>
          </p:cNvPr>
          <p:cNvSpPr/>
          <p:nvPr/>
        </p:nvSpPr>
        <p:spPr>
          <a:xfrm>
            <a:off x="11673789" y="3414714"/>
            <a:ext cx="4075726" cy="5059134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14E7717-22AB-A7AD-7950-61F82435E845}"/>
              </a:ext>
            </a:extLst>
          </p:cNvPr>
          <p:cNvSpPr/>
          <p:nvPr/>
        </p:nvSpPr>
        <p:spPr>
          <a:xfrm>
            <a:off x="3494585" y="3218622"/>
            <a:ext cx="2049301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형태소 분석기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916E629-97F8-3152-4E78-2A00D438769C}"/>
              </a:ext>
            </a:extLst>
          </p:cNvPr>
          <p:cNvSpPr/>
          <p:nvPr/>
        </p:nvSpPr>
        <p:spPr>
          <a:xfrm>
            <a:off x="12798971" y="3258955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FE62258-61F8-74F5-A45A-69C7B34066E0}"/>
              </a:ext>
            </a:extLst>
          </p:cNvPr>
          <p:cNvSpPr/>
          <p:nvPr/>
        </p:nvSpPr>
        <p:spPr>
          <a:xfrm>
            <a:off x="8185870" y="3258955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점검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90D6B2-8EC2-936B-A9F8-05112ABB81AC}"/>
              </a:ext>
            </a:extLst>
          </p:cNvPr>
          <p:cNvSpPr txBox="1"/>
          <p:nvPr/>
        </p:nvSpPr>
        <p:spPr>
          <a:xfrm>
            <a:off x="2866076" y="3963432"/>
            <a:ext cx="3422563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쿼리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형태소 분석 단계에서 명사에 대해 음절 단위로 분리됨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(ex. “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정확도와 직결되는 문제 발생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Kkma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Hannanum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비고</a:t>
            </a:r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 err="1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Kiwipiepy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구두점 단위로 분리하지 않아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 문장 분리 시 정확도↑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4236-C2CA-CD75-83C8-806AB3D661CD}"/>
              </a:ext>
            </a:extLst>
          </p:cNvPr>
          <p:cNvSpPr txBox="1"/>
          <p:nvPr/>
        </p:nvSpPr>
        <p:spPr>
          <a:xfrm>
            <a:off x="7382929" y="4010070"/>
            <a:ext cx="349099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하드코딩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상수나 변수에 들어가는 값을 소스코드로 직접 입력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재정의 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의미 없는 명칭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명 수정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 코드의 경우 코드 작성에 앞서 정의가 필요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하드코딩 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 파라미터에서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로드 할 수 있도록 수정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명 및 변수 명 수정 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7F5509-2637-DF17-C950-E3DB2F7833D0}"/>
              </a:ext>
            </a:extLst>
          </p:cNvPr>
          <p:cNvSpPr txBox="1"/>
          <p:nvPr/>
        </p:nvSpPr>
        <p:spPr>
          <a:xfrm>
            <a:off x="11821652" y="4037856"/>
            <a:ext cx="37799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Flask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실습 경험 전무하여</a:t>
            </a:r>
            <a:endParaRPr lang="en-US" altLang="ko-KR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틀을 잡는 데에 어려움</a:t>
            </a:r>
            <a:endParaRPr lang="en-US" altLang="ko-KR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Retrieval 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버와 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연결하여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화면에 띄우는 부분에서 오류 발생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학습과 제공된 기본 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 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및 페이지기반으로 작업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2) </a:t>
            </a:r>
            <a:r>
              <a:rPr lang="en-US" altLang="ko-KR" sz="1800" kern="1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ngrok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개인 토큰 부여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받은 뒤 시도</a:t>
            </a:r>
            <a:r>
              <a:rPr lang="en-US" altLang="ko-KR" sz="1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 ngrok.exe </a:t>
            </a:r>
            <a:r>
              <a:rPr lang="ko-KR" altLang="en-US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를 직접 다운로드 받은 뒤 재실행</a:t>
            </a:r>
            <a:endParaRPr lang="en-US" altLang="ko-KR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66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ject 6">
            <a:extLst>
              <a:ext uri="{FF2B5EF4-FFF2-40B4-BE49-F238E27FC236}">
                <a16:creationId xmlns:a16="http://schemas.microsoft.com/office/drawing/2014/main" id="{65B05B73-E371-F787-AE72-48D2A52CC1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2628090" y="2456621"/>
            <a:ext cx="10398017" cy="5373762"/>
          </a:xfrm>
          <a:prstGeom prst="rect">
            <a:avLst/>
          </a:prstGeom>
          <a:solidFill>
            <a:srgbClr val="4F81BD"/>
          </a:solidFill>
        </p:spPr>
      </p:pic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8086C8-0DD5-C944-69C2-426545B1149B}"/>
              </a:ext>
            </a:extLst>
          </p:cNvPr>
          <p:cNvSpPr txBox="1"/>
          <p:nvPr/>
        </p:nvSpPr>
        <p:spPr>
          <a:xfrm>
            <a:off x="15454467" y="1072892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1.4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한계점과 보완점</a:t>
            </a:r>
          </a:p>
        </p:txBody>
      </p:sp>
      <p:sp>
        <p:nvSpPr>
          <p:cNvPr id="10" name="Google Shape;462;p34">
            <a:extLst>
              <a:ext uri="{FF2B5EF4-FFF2-40B4-BE49-F238E27FC236}">
                <a16:creationId xmlns:a16="http://schemas.microsoft.com/office/drawing/2014/main" id="{2D71628C-A339-632D-1193-3B99CDACBE48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한계점과 보완점</a:t>
            </a:r>
            <a:endParaRPr lang="en-US" altLang="ko-KR" sz="4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Google Shape;337;p30">
            <a:extLst>
              <a:ext uri="{FF2B5EF4-FFF2-40B4-BE49-F238E27FC236}">
                <a16:creationId xmlns:a16="http://schemas.microsoft.com/office/drawing/2014/main" id="{5F2B116E-9579-B831-BE43-592827D6F9AC}"/>
              </a:ext>
            </a:extLst>
          </p:cNvPr>
          <p:cNvSpPr txBox="1"/>
          <p:nvPr/>
        </p:nvSpPr>
        <p:spPr>
          <a:xfrm>
            <a:off x="1090746" y="1974949"/>
            <a:ext cx="8736697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12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개발 과정 중 받았던 피드백과 문</a:t>
            </a:r>
            <a:r>
              <a:rPr lang="ko-KR" altLang="en-US" sz="2400" b="1" kern="12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제 해결 방안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7C9DB8D-5BE3-67DE-06C8-42E870824C3B}"/>
              </a:ext>
            </a:extLst>
          </p:cNvPr>
          <p:cNvSpPr/>
          <p:nvPr/>
        </p:nvSpPr>
        <p:spPr>
          <a:xfrm>
            <a:off x="12949097" y="5000328"/>
            <a:ext cx="233680" cy="23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4개 20">
            <a:extLst>
              <a:ext uri="{FF2B5EF4-FFF2-40B4-BE49-F238E27FC236}">
                <a16:creationId xmlns:a16="http://schemas.microsoft.com/office/drawing/2014/main" id="{F0CE7D62-6CFE-A61E-F78A-0B5AABB04DEF}"/>
              </a:ext>
            </a:extLst>
          </p:cNvPr>
          <p:cNvSpPr/>
          <p:nvPr/>
        </p:nvSpPr>
        <p:spPr>
          <a:xfrm>
            <a:off x="12542156" y="3657396"/>
            <a:ext cx="243840" cy="28702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D34F64-F3A3-7AF3-2336-C3571932C33A}"/>
              </a:ext>
            </a:extLst>
          </p:cNvPr>
          <p:cNvSpPr txBox="1"/>
          <p:nvPr/>
        </p:nvSpPr>
        <p:spPr>
          <a:xfrm>
            <a:off x="7893906" y="4655503"/>
            <a:ext cx="6264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제공받은 </a:t>
            </a:r>
            <a:r>
              <a:rPr lang="en-US" altLang="ko-KR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MRC</a:t>
            </a: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모델에서 파인 튜닝을 하지 못함</a:t>
            </a:r>
            <a:endParaRPr lang="en-US" altLang="ko-KR" sz="180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defRPr/>
            </a:pP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제공된 모델의 학습양이 너무 많았기 때문에</a:t>
            </a:r>
            <a:endParaRPr lang="en-US" altLang="ko-KR" sz="180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defRPr/>
            </a:pP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컴퓨터로 작동 시키기에 시간적</a:t>
            </a:r>
            <a:r>
              <a:rPr lang="en-US" altLang="ko-KR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경제적 무리가 있었음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78482A-091C-96C3-51EB-C8D127473B33}"/>
              </a:ext>
            </a:extLst>
          </p:cNvPr>
          <p:cNvCxnSpPr>
            <a:cxnSpLocks/>
          </p:cNvCxnSpPr>
          <p:nvPr/>
        </p:nvCxnSpPr>
        <p:spPr>
          <a:xfrm>
            <a:off x="5565827" y="3633591"/>
            <a:ext cx="2127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41329C-69FE-5988-24F9-1A58F9FF862B}"/>
              </a:ext>
            </a:extLst>
          </p:cNvPr>
          <p:cNvSpPr txBox="1"/>
          <p:nvPr/>
        </p:nvSpPr>
        <p:spPr>
          <a:xfrm>
            <a:off x="7893906" y="3120351"/>
            <a:ext cx="6291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 :</a:t>
            </a: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역사 관련된 데이터를 학습시키고 테스트하고 예측하는 데에 있어 정답율에 대한 평가지표를 만들지 못함</a:t>
            </a:r>
            <a:endParaRPr lang="en-US" altLang="ko-KR" sz="180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E9B46C-BAF2-9B7C-FD5D-3C292F43B3A0}"/>
              </a:ext>
            </a:extLst>
          </p:cNvPr>
          <p:cNvSpPr txBox="1"/>
          <p:nvPr/>
        </p:nvSpPr>
        <p:spPr>
          <a:xfrm>
            <a:off x="7873841" y="6245994"/>
            <a:ext cx="6002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제공된 모델이 특정 목적 기반이 아닌 모든 한국어 데이터기반으로 한국사 데이터로만 한정하고 추출하는 데에 무리가 있었음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D7CA48-7316-4FE6-23CA-240A06652536}"/>
              </a:ext>
            </a:extLst>
          </p:cNvPr>
          <p:cNvSpPr txBox="1"/>
          <p:nvPr/>
        </p:nvSpPr>
        <p:spPr>
          <a:xfrm>
            <a:off x="7893906" y="7812027"/>
            <a:ext cx="5608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F1-score</a:t>
            </a: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산출할 수 있는 </a:t>
            </a: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알고리즘을 추가해</a:t>
            </a:r>
            <a:endParaRPr lang="en-US" altLang="ko-KR" sz="180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Retrieve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문서를 매칭하고 반환할 때의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예측율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보완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8A28F0-0566-7731-A719-8B0C1389DC49}"/>
              </a:ext>
            </a:extLst>
          </p:cNvPr>
          <p:cNvSpPr txBox="1"/>
          <p:nvPr/>
        </p:nvSpPr>
        <p:spPr>
          <a:xfrm>
            <a:off x="7886419" y="3765434"/>
            <a:ext cx="7488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 b="0" i="0" dirty="0" err="1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KorQuAD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역사 세트</a:t>
            </a:r>
            <a:r>
              <a:rPr lang="en-US" altLang="ko-KR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지문</a:t>
            </a:r>
            <a:r>
              <a:rPr lang="en-US" altLang="ko-KR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훈련 시키지 못하고</a:t>
            </a:r>
            <a:r>
              <a:rPr lang="en-US" altLang="ko-KR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제공된 모델로만 사용</a:t>
            </a:r>
            <a:endParaRPr lang="en-US" altLang="ko-KR" sz="180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Google Shape;461;p34">
            <a:extLst>
              <a:ext uri="{FF2B5EF4-FFF2-40B4-BE49-F238E27FC236}">
                <a16:creationId xmlns:a16="http://schemas.microsoft.com/office/drawing/2014/main" id="{2EB8B94C-ADDE-1AB4-BC57-709413075B6D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33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3C41BD4-EF52-0619-7C9E-32500989319C}"/>
              </a:ext>
            </a:extLst>
          </p:cNvPr>
          <p:cNvCxnSpPr>
            <a:cxnSpLocks/>
          </p:cNvCxnSpPr>
          <p:nvPr/>
        </p:nvCxnSpPr>
        <p:spPr>
          <a:xfrm>
            <a:off x="5671707" y="8033708"/>
            <a:ext cx="2127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82690BB-F5A9-3F9D-EA2B-B2487DFA3F79}"/>
              </a:ext>
            </a:extLst>
          </p:cNvPr>
          <p:cNvCxnSpPr>
            <a:cxnSpLocks/>
          </p:cNvCxnSpPr>
          <p:nvPr/>
        </p:nvCxnSpPr>
        <p:spPr>
          <a:xfrm>
            <a:off x="5671709" y="5058799"/>
            <a:ext cx="2127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DA3EE7-975D-7CF0-5615-AA4C44AF0879}"/>
              </a:ext>
            </a:extLst>
          </p:cNvPr>
          <p:cNvCxnSpPr>
            <a:cxnSpLocks/>
          </p:cNvCxnSpPr>
          <p:nvPr/>
        </p:nvCxnSpPr>
        <p:spPr>
          <a:xfrm>
            <a:off x="5671708" y="6554306"/>
            <a:ext cx="2127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81024A0-D0ED-EBFA-D60C-0DC9F6A34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04" y="6245994"/>
            <a:ext cx="827725" cy="8277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7ADB944-3B92-A591-4512-4C68ECE69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630648" y="7689749"/>
            <a:ext cx="709124" cy="70912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2F30C25-2CD6-F0FF-F101-0EE3347E3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076" y="4645654"/>
            <a:ext cx="852046" cy="8520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955920D-71D5-7EB4-C531-EE6904048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9573" y="3362184"/>
            <a:ext cx="610229" cy="61022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8712B38-0394-37DF-C7B9-D36EF33684AC}"/>
              </a:ext>
            </a:extLst>
          </p:cNvPr>
          <p:cNvSpPr/>
          <p:nvPr/>
        </p:nvSpPr>
        <p:spPr>
          <a:xfrm>
            <a:off x="4412017" y="4733355"/>
            <a:ext cx="1651580" cy="6530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Fine-tuning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EE162F8-C07D-D2E0-B53A-60458825A96A}"/>
              </a:ext>
            </a:extLst>
          </p:cNvPr>
          <p:cNvSpPr/>
          <p:nvPr/>
        </p:nvSpPr>
        <p:spPr>
          <a:xfrm>
            <a:off x="4425133" y="3279294"/>
            <a:ext cx="1638460" cy="65342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평가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237B40-E979-B49A-9562-6242A2B2585D}"/>
              </a:ext>
            </a:extLst>
          </p:cNvPr>
          <p:cNvSpPr/>
          <p:nvPr/>
        </p:nvSpPr>
        <p:spPr>
          <a:xfrm>
            <a:off x="4412017" y="6197012"/>
            <a:ext cx="1651576" cy="71458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정답률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A538781-181D-CE12-2145-417DD7FFDDCE}"/>
              </a:ext>
            </a:extLst>
          </p:cNvPr>
          <p:cNvSpPr/>
          <p:nvPr/>
        </p:nvSpPr>
        <p:spPr>
          <a:xfrm>
            <a:off x="4416309" y="7717149"/>
            <a:ext cx="1647284" cy="714588"/>
          </a:xfrm>
          <a:prstGeom prst="roundRect">
            <a:avLst/>
          </a:prstGeom>
          <a:solidFill>
            <a:srgbClr val="C7DBFF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지표 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만들기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528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72DABE57-20D5-AD67-5255-06549805A85A}"/>
              </a:ext>
            </a:extLst>
          </p:cNvPr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29" name="그룹 1002">
              <a:extLst>
                <a:ext uri="{FF2B5EF4-FFF2-40B4-BE49-F238E27FC236}">
                  <a16:creationId xmlns:a16="http://schemas.microsoft.com/office/drawing/2014/main" id="{5374235B-00D4-3F36-5359-A5B30586FADE}"/>
                </a:ext>
              </a:extLst>
            </p:cNvPr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A4505842-6BC3-C3D3-20E1-2AE1F0CC8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id="{35F86059-6417-A37C-8DAD-A336F921C1F3}"/>
                </a:ext>
              </a:extLst>
            </p:cNvPr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37" name="Object 6">
                <a:extLst>
                  <a:ext uri="{FF2B5EF4-FFF2-40B4-BE49-F238E27FC236}">
                    <a16:creationId xmlns:a16="http://schemas.microsoft.com/office/drawing/2014/main" id="{153B74A1-1719-3F8D-38F6-A535551AE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2" name="그룹 1004">
              <a:extLst>
                <a:ext uri="{FF2B5EF4-FFF2-40B4-BE49-F238E27FC236}">
                  <a16:creationId xmlns:a16="http://schemas.microsoft.com/office/drawing/2014/main" id="{73ED2B5F-0D3B-AEEB-96AD-8C38C1673DB7}"/>
                </a:ext>
              </a:extLst>
            </p:cNvPr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36" name="Object 9">
                <a:extLst>
                  <a:ext uri="{FF2B5EF4-FFF2-40B4-BE49-F238E27FC236}">
                    <a16:creationId xmlns:a16="http://schemas.microsoft.com/office/drawing/2014/main" id="{8E3F5D0A-614F-2B43-E0BB-D9EEBCB40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3" name="그룹 1005">
              <a:extLst>
                <a:ext uri="{FF2B5EF4-FFF2-40B4-BE49-F238E27FC236}">
                  <a16:creationId xmlns:a16="http://schemas.microsoft.com/office/drawing/2014/main" id="{10CBEEE3-755E-C0DB-927F-0E8398A36EFD}"/>
                </a:ext>
              </a:extLst>
            </p:cNvPr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35" name="Object 12">
                <a:extLst>
                  <a:ext uri="{FF2B5EF4-FFF2-40B4-BE49-F238E27FC236}">
                    <a16:creationId xmlns:a16="http://schemas.microsoft.com/office/drawing/2014/main" id="{EAAB3664-DDEB-EAC1-6D93-A207780D7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B9D7B-A53B-D43D-33E7-4301DC09459C}"/>
              </a:ext>
            </a:extLst>
          </p:cNvPr>
          <p:cNvSpPr txBox="1"/>
          <p:nvPr/>
        </p:nvSpPr>
        <p:spPr>
          <a:xfrm>
            <a:off x="6425372" y="2273267"/>
            <a:ext cx="5283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소감 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E1EF2B-504E-BA69-94E1-C200AA63551D}"/>
              </a:ext>
            </a:extLst>
          </p:cNvPr>
          <p:cNvSpPr txBox="1"/>
          <p:nvPr/>
        </p:nvSpPr>
        <p:spPr>
          <a:xfrm>
            <a:off x="7468316" y="4198049"/>
            <a:ext cx="2617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마무리 소감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질의 응답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403F29-FEA4-07F9-D4A2-565D32068E7E}"/>
              </a:ext>
            </a:extLst>
          </p:cNvPr>
          <p:cNvSpPr txBox="1"/>
          <p:nvPr/>
        </p:nvSpPr>
        <p:spPr>
          <a:xfrm>
            <a:off x="16632674" y="1072892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A05C9E-F2F9-3B22-EC37-272631BCA956}"/>
              </a:ext>
            </a:extLst>
          </p:cNvPr>
          <p:cNvSpPr txBox="1"/>
          <p:nvPr/>
        </p:nvSpPr>
        <p:spPr>
          <a:xfrm>
            <a:off x="980280" y="906999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기업프로젝트 </a:t>
            </a:r>
            <a:r>
              <a:rPr lang="en-US" altLang="ko-KR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- 4</a:t>
            </a:r>
            <a:r>
              <a:rPr lang="ko-KR" altLang="en-US" sz="28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1036779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7986" y="6853146"/>
            <a:ext cx="10642888" cy="2157220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7986" y="1973252"/>
            <a:ext cx="10418898" cy="2032767"/>
            <a:chOff x="2613375" y="2681583"/>
            <a:chExt cx="4013203" cy="66707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3375" y="2681583"/>
              <a:ext cx="4013203" cy="6670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09084" y="4275631"/>
            <a:ext cx="10996863" cy="2274582"/>
            <a:chOff x="7136256" y="2681583"/>
            <a:chExt cx="4013203" cy="66707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256" y="2681583"/>
              <a:ext cx="4013203" cy="667079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81EDFB-615D-30EB-DEEE-0562465B9711}"/>
              </a:ext>
            </a:extLst>
          </p:cNvPr>
          <p:cNvSpPr txBox="1"/>
          <p:nvPr/>
        </p:nvSpPr>
        <p:spPr>
          <a:xfrm>
            <a:off x="15454467" y="1072892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마무리</a:t>
            </a:r>
          </a:p>
        </p:txBody>
      </p:sp>
      <p:sp>
        <p:nvSpPr>
          <p:cNvPr id="46" name="Google Shape;462;p34">
            <a:extLst>
              <a:ext uri="{FF2B5EF4-FFF2-40B4-BE49-F238E27FC236}">
                <a16:creationId xmlns:a16="http://schemas.microsoft.com/office/drawing/2014/main" id="{F020B9F2-CDB8-A79A-5EFC-37A211F567F6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소감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Google Shape;461;p34">
            <a:extLst>
              <a:ext uri="{FF2B5EF4-FFF2-40B4-BE49-F238E27FC236}">
                <a16:creationId xmlns:a16="http://schemas.microsoft.com/office/drawing/2014/main" id="{DA7AD89C-F873-5DA9-7A6C-479D50700758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34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6D1CAE-A67B-2799-4165-F632E22C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9997" y="4554803"/>
            <a:ext cx="1221994" cy="12219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AEA872-BCFB-CA8D-7F7E-1E2BD4FC6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901" y="2204235"/>
            <a:ext cx="1231538" cy="12315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6FF462-A7FF-24BF-2789-BC7B12B6C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0364" y="7138343"/>
            <a:ext cx="1295471" cy="1295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2A950-7340-44EF-FF54-65ECEE8990F6}"/>
              </a:ext>
            </a:extLst>
          </p:cNvPr>
          <p:cNvSpPr txBox="1"/>
          <p:nvPr/>
        </p:nvSpPr>
        <p:spPr>
          <a:xfrm>
            <a:off x="1795649" y="3515930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김민균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8F9EE-39DB-BBB0-D67A-1D8D2FBEA227}"/>
              </a:ext>
            </a:extLst>
          </p:cNvPr>
          <p:cNvSpPr txBox="1"/>
          <p:nvPr/>
        </p:nvSpPr>
        <p:spPr>
          <a:xfrm>
            <a:off x="16324302" y="5934922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김원익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43D2D3-4485-F079-794C-4D1BCD7D6487}"/>
              </a:ext>
            </a:extLst>
          </p:cNvPr>
          <p:cNvSpPr txBox="1"/>
          <p:nvPr/>
        </p:nvSpPr>
        <p:spPr>
          <a:xfrm>
            <a:off x="1696901" y="847679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박준서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73524D-E4DC-1568-8829-19C13E7BA7F6}"/>
              </a:ext>
            </a:extLst>
          </p:cNvPr>
          <p:cNvSpPr txBox="1"/>
          <p:nvPr/>
        </p:nvSpPr>
        <p:spPr>
          <a:xfrm>
            <a:off x="2168099" y="2261378"/>
            <a:ext cx="95723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처음에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매는 부분도 있었고 생소한 개념도 많았지만 </a:t>
            </a:r>
            <a:endParaRPr lang="en-US" altLang="ko-KR"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포기하지 않고 끝까지 잘 </a:t>
            </a:r>
            <a:r>
              <a:rPr lang="ko-KR" alt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해주신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팀원분들께 감사합니다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 프로젝트를 통해 자연어 처리에 대한 이해가 증가할 수 있었고 </a:t>
            </a:r>
            <a:endParaRPr lang="en-US" altLang="ko-KR"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인간관계에서도 배우는 점이 많았던 프로젝트였습니다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5B39E6-48FE-9475-0022-E230DAA09605}"/>
              </a:ext>
            </a:extLst>
          </p:cNvPr>
          <p:cNvSpPr txBox="1"/>
          <p:nvPr/>
        </p:nvSpPr>
        <p:spPr>
          <a:xfrm>
            <a:off x="6505329" y="4486723"/>
            <a:ext cx="979408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프로젝트를 통해 처음으로 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MRC</a:t>
            </a:r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기술을 알게 되었다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생소한 분야이고 용어도 어려워서 프로젝트 설계 과정부터 어려움이 많았다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알고리즘을 개발하고 한국어 형태소 분석에 대해 공부하면서 자연어 처리에 흥미를 느끼게 되었다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프로젝트가 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 </a:t>
            </a:r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구현으로 제한돼서 </a:t>
            </a:r>
            <a:endParaRPr lang="en-US" altLang="ko-KR" sz="1700" b="1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Reading </a:t>
            </a:r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훈련 모델 튜닝을 통한 정확도를 더 올릴 수 없었던 점은 정말 아쉬웠다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br>
              <a:rPr lang="ko-KR" altLang="en-US" sz="1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그래도 동료들과 같이 일하면서 개발자로서 협업하는 과정에 대해 배울 수 있었던 값진 시간이었다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오래도록 기억에 남을 것 같다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7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8FF940-2613-F12F-F864-1C455776C1CB}"/>
              </a:ext>
            </a:extLst>
          </p:cNvPr>
          <p:cNvSpPr txBox="1"/>
          <p:nvPr/>
        </p:nvSpPr>
        <p:spPr>
          <a:xfrm>
            <a:off x="3034707" y="7100759"/>
            <a:ext cx="873729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항상 코딩을 </a:t>
            </a:r>
            <a:r>
              <a:rPr lang="ko-KR" altLang="en-US" sz="1700" b="1" i="0" dirty="0" err="1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중구난방하게</a:t>
            </a:r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하는 경향이 있었는데 </a:t>
            </a:r>
            <a:endParaRPr lang="en-US" altLang="ko-KR" sz="1700" b="1" i="0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체계를 잡고 하는 방식을 배우고 나쁜 습관들을 고칠 수 있는 기회였던 것 같습니다</a:t>
            </a:r>
            <a:r>
              <a:rPr lang="en-US" altLang="ko-KR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ko-KR" altLang="en-US" sz="1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자연어처리에서 여러 방식의 </a:t>
            </a:r>
            <a:r>
              <a:rPr lang="ko-KR" altLang="en-US" sz="1700" b="1" i="0" dirty="0" err="1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전</a:t>
            </a:r>
            <a:r>
              <a:rPr lang="ko-KR" altLang="en-US" sz="17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</a:t>
            </a:r>
            <a:r>
              <a:rPr lang="ko-KR" altLang="en-US" sz="1700" b="1" i="0" dirty="0" err="1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리</a:t>
            </a:r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방식을 경험했고</a:t>
            </a:r>
            <a:r>
              <a:rPr lang="en-US" altLang="ko-KR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700" b="1" i="0" dirty="0" err="1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버트모델이</a:t>
            </a:r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어떻게 작동하는지 조금이나마 알 수 있었던 시간이었습니다</a:t>
            </a:r>
            <a:r>
              <a:rPr lang="en-US" altLang="ko-KR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ko-KR" altLang="en-US" sz="1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팀과의 협업을 통해서 다양한 사람과 의사소통하고</a:t>
            </a:r>
            <a:r>
              <a:rPr lang="en-US" altLang="ko-KR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 사람의 지식을 배우는 시간이 되었습니다</a:t>
            </a:r>
            <a:r>
              <a:rPr lang="en-US" altLang="ko-KR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08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81EDFB-615D-30EB-DEEE-0562465B9711}"/>
              </a:ext>
            </a:extLst>
          </p:cNvPr>
          <p:cNvSpPr txBox="1"/>
          <p:nvPr/>
        </p:nvSpPr>
        <p:spPr>
          <a:xfrm>
            <a:off x="15454467" y="1072892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마무리</a:t>
            </a:r>
          </a:p>
        </p:txBody>
      </p:sp>
      <p:sp>
        <p:nvSpPr>
          <p:cNvPr id="46" name="Google Shape;462;p34">
            <a:extLst>
              <a:ext uri="{FF2B5EF4-FFF2-40B4-BE49-F238E27FC236}">
                <a16:creationId xmlns:a16="http://schemas.microsoft.com/office/drawing/2014/main" id="{F020B9F2-CDB8-A79A-5EFC-37A211F567F6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소감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Google Shape;461;p34">
            <a:extLst>
              <a:ext uri="{FF2B5EF4-FFF2-40B4-BE49-F238E27FC236}">
                <a16:creationId xmlns:a16="http://schemas.microsoft.com/office/drawing/2014/main" id="{DA7AD89C-F873-5DA9-7A6C-479D50700758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35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58" name="Object 20">
            <a:extLst>
              <a:ext uri="{FF2B5EF4-FFF2-40B4-BE49-F238E27FC236}">
                <a16:creationId xmlns:a16="http://schemas.microsoft.com/office/drawing/2014/main" id="{79241E94-6F71-CA92-CE15-0E51487ED4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757" y="2683333"/>
            <a:ext cx="10712234" cy="2366829"/>
          </a:xfrm>
          <a:prstGeom prst="rect">
            <a:avLst/>
          </a:prstGeom>
        </p:spPr>
      </p:pic>
      <p:grpSp>
        <p:nvGrpSpPr>
          <p:cNvPr id="59" name="그룹 1004">
            <a:extLst>
              <a:ext uri="{FF2B5EF4-FFF2-40B4-BE49-F238E27FC236}">
                <a16:creationId xmlns:a16="http://schemas.microsoft.com/office/drawing/2014/main" id="{32BBC6A0-C9AE-5C35-FF5B-A1E2E71EA973}"/>
              </a:ext>
            </a:extLst>
          </p:cNvPr>
          <p:cNvGrpSpPr/>
          <p:nvPr/>
        </p:nvGrpSpPr>
        <p:grpSpPr>
          <a:xfrm>
            <a:off x="1211061" y="5826944"/>
            <a:ext cx="10712234" cy="2366829"/>
            <a:chOff x="2613375" y="2681583"/>
            <a:chExt cx="4013203" cy="6670798"/>
          </a:xfrm>
        </p:grpSpPr>
        <p:pic>
          <p:nvPicPr>
            <p:cNvPr id="60" name="Object 14">
              <a:extLst>
                <a:ext uri="{FF2B5EF4-FFF2-40B4-BE49-F238E27FC236}">
                  <a16:creationId xmlns:a16="http://schemas.microsoft.com/office/drawing/2014/main" id="{9B637DC6-3095-AAAA-7EF6-B5ED56022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3375" y="2681583"/>
              <a:ext cx="4013203" cy="6670798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AC58C768-6AE1-10A7-C160-223BEC5F6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5401" y="3032481"/>
            <a:ext cx="1221994" cy="122199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2E7B1F6-82AA-B2F1-0B04-C6221C877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664" y="6197575"/>
            <a:ext cx="1231538" cy="123153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9E2884D-608E-BD92-C68A-9701294DA5DC}"/>
              </a:ext>
            </a:extLst>
          </p:cNvPr>
          <p:cNvSpPr txBox="1"/>
          <p:nvPr/>
        </p:nvSpPr>
        <p:spPr>
          <a:xfrm>
            <a:off x="1562291" y="7571470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조수현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F12AD2-21AC-722D-B2CA-9961F36FE0ED}"/>
              </a:ext>
            </a:extLst>
          </p:cNvPr>
          <p:cNvSpPr txBox="1"/>
          <p:nvPr/>
        </p:nvSpPr>
        <p:spPr>
          <a:xfrm>
            <a:off x="16013007" y="4403568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한유림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34997E-6607-6875-809F-957552090E1B}"/>
              </a:ext>
            </a:extLst>
          </p:cNvPr>
          <p:cNvSpPr txBox="1"/>
          <p:nvPr/>
        </p:nvSpPr>
        <p:spPr>
          <a:xfrm>
            <a:off x="6966285" y="3046952"/>
            <a:ext cx="82956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</a:t>
            </a:r>
            <a:r>
              <a:rPr kumimoji="1" lang="ko-KR" altLang="en-US"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처리라는 </a:t>
            </a:r>
            <a:r>
              <a:rPr kumimoji="1" lang="ko-Kore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</a:t>
            </a:r>
            <a:r>
              <a:rPr kumimoji="1" lang="ko-KR" altLang="en-US"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접해보는 분야에서 </a:t>
            </a:r>
            <a:r>
              <a:rPr kumimoji="1" lang="ko-Kore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</a:t>
            </a:r>
            <a:r>
              <a:rPr kumimoji="1" lang="ko-KR" altLang="en-US"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개념들과 프로세스를 이해하며 따라가기 힘들었지만</a:t>
            </a:r>
            <a:r>
              <a:rPr kumimoji="1" lang="en-US" altLang="ko-KR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kumimoji="1"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팀원들과 함께해서 프로젝트를 끝까지 할 수 있었습니다</a:t>
            </a:r>
            <a:r>
              <a:rPr kumimoji="1" lang="en-US" altLang="ko-KR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kumimoji="1"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1" lang="en-US" altLang="ko-KR" sz="1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프로젝트를 통해 전반적인 자연어 처리와 실무적인 측면들도 함께 </a:t>
            </a:r>
            <a:endParaRPr kumimoji="1" lang="en-US" altLang="ko-KR" sz="1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배울 수 있어 좋았지만 시간 관계상 보완하지 못한 부분들이 있어 아쉬움도 남았습니다</a:t>
            </a:r>
            <a:r>
              <a:rPr kumimoji="1" lang="en-US" altLang="ko-KR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1" lang="ko-Kore-KR" altLang="en-US" sz="1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C4106D-3A21-F609-7F3D-3AFB6C705003}"/>
              </a:ext>
            </a:extLst>
          </p:cNvPr>
          <p:cNvSpPr txBox="1"/>
          <p:nvPr/>
        </p:nvSpPr>
        <p:spPr>
          <a:xfrm>
            <a:off x="2449072" y="6197575"/>
            <a:ext cx="92803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 점이 많았던 만큼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아쉬움이 남는 프로젝트였지만 팀원분들이 </a:t>
            </a:r>
            <a:endParaRPr lang="en-US" altLang="ko-KR"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잘 이끌어주어서 무사히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끝까지 마칠 수 있었던 것 같습니다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 배워보는 개념이라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어려웠던 점도 많았고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코드를 작성하며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하나부터 열까지 스스로가 만들어가야 한다는 점이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고난이었는데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결과물을 보니 뿌듯하고 더 열심히 </a:t>
            </a:r>
            <a:r>
              <a:rPr lang="ko-KR" alt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해야겠다고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동기부여도 얻게 된 프로젝트였습니다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640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6">
            <a:extLst>
              <a:ext uri="{FF2B5EF4-FFF2-40B4-BE49-F238E27FC236}">
                <a16:creationId xmlns:a16="http://schemas.microsoft.com/office/drawing/2014/main" id="{83DBC40F-C8E1-FD7F-5668-2585CA4035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673417" y="2783437"/>
            <a:ext cx="10398017" cy="4831145"/>
          </a:xfrm>
          <a:prstGeom prst="rect">
            <a:avLst/>
          </a:prstGeom>
          <a:solidFill>
            <a:srgbClr val="4F81BD"/>
          </a:solidFill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5" name="Google Shape;462;p34">
            <a:extLst>
              <a:ext uri="{FF2B5EF4-FFF2-40B4-BE49-F238E27FC236}">
                <a16:creationId xmlns:a16="http://schemas.microsoft.com/office/drawing/2014/main" id="{1DDE9E3F-B426-8223-8DB4-935BC7347F97}"/>
              </a:ext>
            </a:extLst>
          </p:cNvPr>
          <p:cNvSpPr txBox="1"/>
          <p:nvPr/>
        </p:nvSpPr>
        <p:spPr>
          <a:xfrm>
            <a:off x="1090748" y="799228"/>
            <a:ext cx="374040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역사의 중요성</a:t>
            </a:r>
            <a:endParaRPr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AD347A-447C-953E-61FB-7670FEE39506}"/>
              </a:ext>
            </a:extLst>
          </p:cNvPr>
          <p:cNvSpPr txBox="1"/>
          <p:nvPr/>
        </p:nvSpPr>
        <p:spPr>
          <a:xfrm>
            <a:off x="1214669" y="3375259"/>
            <a:ext cx="11752875" cy="3536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역사는 신</a:t>
            </a:r>
            <a:r>
              <a:rPr lang="en-US" altLang="ko-KR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神</a:t>
            </a:r>
            <a:r>
              <a:rPr lang="en-US" altLang="ko-KR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이오</a:t>
            </a:r>
            <a:r>
              <a:rPr lang="en-US" altLang="ko-KR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나라는 형</a:t>
            </a:r>
            <a:r>
              <a:rPr lang="en-US" altLang="ko-KR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形</a:t>
            </a:r>
            <a:r>
              <a:rPr lang="en-US" altLang="ko-KR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</a:p>
          <a:p>
            <a:pPr marL="285750" indent="-285750" algn="ctr">
              <a:lnSpc>
                <a:spcPct val="200000"/>
              </a:lnSpc>
              <a:buFontTx/>
              <a:buChar char="-"/>
              <a:defRPr/>
            </a:pP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『</a:t>
            </a: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한국통사</a:t>
            </a: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』 </a:t>
            </a: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中</a:t>
            </a:r>
          </a:p>
          <a:p>
            <a:pPr marL="0" indent="0" algn="ctr">
              <a:lnSpc>
                <a:spcPct val="200000"/>
              </a:lnSpc>
              <a:buFontTx/>
              <a:buNone/>
              <a:defRPr/>
            </a:pP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나라는 형체이기 때문에 사라질 수 있다</a:t>
            </a: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그러나 나라가 사라져도 역사라는 정신이 온전하다면 복구 할 수 있다는 것을 의미하는 구절로 역사의 중요성을 알 수 있음</a:t>
            </a: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 algn="ctr">
              <a:lnSpc>
                <a:spcPct val="200000"/>
              </a:lnSpc>
              <a:buFontTx/>
              <a:buNone/>
              <a:defRPr/>
            </a:pP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역사를 잊은 민족에게는 미래가 없다는 말과 대동소이</a:t>
            </a: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41" name="Picture 10" descr="고전의 시작] 박은식, 《한국통사》 | 동고송">
            <a:extLst>
              <a:ext uri="{FF2B5EF4-FFF2-40B4-BE49-F238E27FC236}">
                <a16:creationId xmlns:a16="http://schemas.microsoft.com/office/drawing/2014/main" id="{71147B82-AEF1-9FC1-9FB3-CC57E9D7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306" y="3782273"/>
            <a:ext cx="3348099" cy="27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337;p30">
            <a:extLst>
              <a:ext uri="{FF2B5EF4-FFF2-40B4-BE49-F238E27FC236}">
                <a16:creationId xmlns:a16="http://schemas.microsoft.com/office/drawing/2014/main" id="{E09A9FA4-2ADE-4CB7-7F12-3D94D5E3E638}"/>
              </a:ext>
            </a:extLst>
          </p:cNvPr>
          <p:cNvSpPr txBox="1"/>
          <p:nvPr/>
        </p:nvSpPr>
        <p:spPr>
          <a:xfrm>
            <a:off x="1090748" y="2072649"/>
            <a:ext cx="876600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한국통사의 명언</a:t>
            </a:r>
          </a:p>
        </p:txBody>
      </p:sp>
      <p:sp>
        <p:nvSpPr>
          <p:cNvPr id="48" name="Google Shape;461;p34">
            <a:extLst>
              <a:ext uri="{FF2B5EF4-FFF2-40B4-BE49-F238E27FC236}">
                <a16:creationId xmlns:a16="http://schemas.microsoft.com/office/drawing/2014/main" id="{ACB9DBC3-CB15-6DEC-90B6-130081B8487F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1D3173-F682-5F7E-659B-371D7EF64391}"/>
              </a:ext>
            </a:extLst>
          </p:cNvPr>
          <p:cNvSpPr txBox="1"/>
          <p:nvPr/>
        </p:nvSpPr>
        <p:spPr>
          <a:xfrm>
            <a:off x="15573089" y="1072892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883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9173" y="7578584"/>
            <a:ext cx="9725923" cy="104762"/>
            <a:chOff x="4509173" y="7578584"/>
            <a:chExt cx="9725923" cy="1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7731" y="2664495"/>
            <a:ext cx="13753869" cy="60399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7" name="Google Shape;462;p34">
            <a:extLst>
              <a:ext uri="{FF2B5EF4-FFF2-40B4-BE49-F238E27FC236}">
                <a16:creationId xmlns:a16="http://schemas.microsoft.com/office/drawing/2014/main" id="{47A747E3-FEF2-705D-954E-7449DF72B116}"/>
              </a:ext>
            </a:extLst>
          </p:cNvPr>
          <p:cNvSpPr txBox="1"/>
          <p:nvPr/>
        </p:nvSpPr>
        <p:spPr>
          <a:xfrm>
            <a:off x="1090746" y="799228"/>
            <a:ext cx="576013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질의 응답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90F89A-41BA-F2E2-72E6-173C6E72B19B}"/>
              </a:ext>
            </a:extLst>
          </p:cNvPr>
          <p:cNvSpPr txBox="1"/>
          <p:nvPr/>
        </p:nvSpPr>
        <p:spPr>
          <a:xfrm>
            <a:off x="15454467" y="1072892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마무리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8086C8-0DD5-C944-69C2-426545B1149B}"/>
              </a:ext>
            </a:extLst>
          </p:cNvPr>
          <p:cNvSpPr txBox="1"/>
          <p:nvPr/>
        </p:nvSpPr>
        <p:spPr>
          <a:xfrm>
            <a:off x="15454467" y="1072892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1.3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마무리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66A1F-C705-D90B-72B1-631C046920B8}"/>
              </a:ext>
            </a:extLst>
          </p:cNvPr>
          <p:cNvSpPr txBox="1"/>
          <p:nvPr/>
        </p:nvSpPr>
        <p:spPr>
          <a:xfrm>
            <a:off x="1275347" y="2374517"/>
            <a:ext cx="1494322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Jacob Devlin, “BERT: Pre-training of Deep Bidirectional Transformers for Language Understanding”, Proceedings of the 2019 Conference of the North American Chapter of the Association for Computational Linguistics: Human Language Technologies, Volume 1 (Long and Short Papers)</a:t>
            </a:r>
            <a:endParaRPr lang="en-US" altLang="ko-KR"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" sz="20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https://arxiv.org/pdf/1810.04805.pdf</a:t>
            </a:r>
            <a:r>
              <a:rPr lang="en-US" altLang="ko" sz="20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20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20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illia</a:t>
            </a:r>
            <a:r>
              <a:rPr lang="en-US" altLang="ko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polosukhin</a:t>
            </a:r>
            <a:r>
              <a:rPr lang="en-US" altLang="ko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“Attention Is All You Need”, 31st Conference on Neural Information Processing Systems (NIPS 2017), Long Beach, CA, USA.</a:t>
            </a:r>
            <a:endParaRPr lang="en-US" altLang="ko-KR"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" sz="20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https://proceedings.neurips.cc/paper/2017/file/3f5ee243547dee91fbd053c1c4a845aa-Paper.pdf</a:t>
            </a:r>
            <a:r>
              <a:rPr lang="en-US" altLang="ko" sz="20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20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20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이상범</a:t>
            </a:r>
            <a:r>
              <a:rPr lang="en-US" alt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en-US" altLang="ko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Okapi BM25 </a:t>
            </a:r>
            <a:r>
              <a:rPr lang="ko-KR" alt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 가중치법 적용을 통한 문서 범주화의 성능 향상”</a:t>
            </a:r>
            <a:r>
              <a:rPr lang="en-US" alt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한국산학기술학회논문지</a:t>
            </a:r>
            <a:r>
              <a:rPr lang="ko-KR" alt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</a:t>
            </a:r>
            <a:r>
              <a:rPr lang="en-US" alt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 제</a:t>
            </a:r>
            <a:r>
              <a:rPr lang="en-US" alt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</a:t>
            </a:r>
            <a:r>
              <a:rPr lang="en-US" alt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2010</a:t>
            </a:r>
            <a:endParaRPr lang="ko-KR" altLang="en-US"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" sz="20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https://www.koreascience.or.kr/article/JAKO201008054534296.pdf</a:t>
            </a:r>
            <a:r>
              <a:rPr lang="en-US" altLang="ko" sz="20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20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20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“How to Build an Open-Domain Question Answering System?”, “2020-10-29”</a:t>
            </a:r>
            <a:endParaRPr lang="en-US" altLang="ko-KR"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" sz="20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https://lilianweng.github.io/posts/2020-10-29-odqa/</a:t>
            </a:r>
            <a:r>
              <a:rPr lang="en-US" altLang="ko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konlpy</a:t>
            </a:r>
            <a:r>
              <a:rPr lang="en-US" altLang="ko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형태소 분석 및 </a:t>
            </a:r>
            <a:r>
              <a:rPr lang="ko-KR" alt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품사태깅</a:t>
            </a:r>
            <a:r>
              <a:rPr lang="ko-KR" alt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https://konlpy.org/ko/latest/morph/#pos-tagging-with-konlpy&gt;</a:t>
            </a:r>
            <a:endParaRPr lang="en-US" altLang="ko-KR"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462;p34">
            <a:extLst>
              <a:ext uri="{FF2B5EF4-FFF2-40B4-BE49-F238E27FC236}">
                <a16:creationId xmlns:a16="http://schemas.microsoft.com/office/drawing/2014/main" id="{A5E124ED-5C58-A74E-9D4F-0E2D727DE765}"/>
              </a:ext>
            </a:extLst>
          </p:cNvPr>
          <p:cNvSpPr txBox="1"/>
          <p:nvPr/>
        </p:nvSpPr>
        <p:spPr>
          <a:xfrm>
            <a:off x="1090746" y="799228"/>
            <a:ext cx="9817886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 문헌</a:t>
            </a:r>
            <a:endParaRPr lang="en-US" altLang="ko-KR"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Google Shape;461;p34">
            <a:extLst>
              <a:ext uri="{FF2B5EF4-FFF2-40B4-BE49-F238E27FC236}">
                <a16:creationId xmlns:a16="http://schemas.microsoft.com/office/drawing/2014/main" id="{BD879C53-C022-66D2-1A49-32D177899A6D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36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9686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1001">
            <a:extLst>
              <a:ext uri="{FF2B5EF4-FFF2-40B4-BE49-F238E27FC236}">
                <a16:creationId xmlns:a16="http://schemas.microsoft.com/office/drawing/2014/main" id="{7A443922-C6E1-AE5C-F80D-2F81D2D66C78}"/>
              </a:ext>
            </a:extLst>
          </p:cNvPr>
          <p:cNvGrpSpPr/>
          <p:nvPr/>
        </p:nvGrpSpPr>
        <p:grpSpPr>
          <a:xfrm>
            <a:off x="2286" y="7750629"/>
            <a:ext cx="18285714" cy="2600293"/>
            <a:chOff x="0" y="5676615"/>
            <a:chExt cx="18285714" cy="4609099"/>
          </a:xfrm>
        </p:grpSpPr>
        <p:pic>
          <p:nvPicPr>
            <p:cNvPr id="64" name="Object 2">
              <a:extLst>
                <a:ext uri="{FF2B5EF4-FFF2-40B4-BE49-F238E27FC236}">
                  <a16:creationId xmlns:a16="http://schemas.microsoft.com/office/drawing/2014/main" id="{A2265AD5-9780-B75B-9A21-619E32875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65" name="Object 6">
            <a:extLst>
              <a:ext uri="{FF2B5EF4-FFF2-40B4-BE49-F238E27FC236}">
                <a16:creationId xmlns:a16="http://schemas.microsoft.com/office/drawing/2014/main" id="{230DAD9D-F4CE-2127-71E8-8C74E87438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1375081" y="3473034"/>
            <a:ext cx="10385945" cy="3439880"/>
          </a:xfrm>
          <a:prstGeom prst="rect">
            <a:avLst/>
          </a:prstGeom>
          <a:solidFill>
            <a:srgbClr val="4F81BD"/>
          </a:solidFill>
        </p:spPr>
      </p:pic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AA2AB35-7B89-310A-6BB7-F2D7CA0B4E22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66999F0E-AFE7-F331-1C37-A12A9A91A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F22EDD44-1D8A-6621-A4F7-2867FAC56A04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B89B310D-EE6E-C5A0-2380-EF6F1B7A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262ADDF-1EAC-6959-B710-710DED97FB1C}"/>
              </a:ext>
            </a:extLst>
          </p:cNvPr>
          <p:cNvSpPr txBox="1"/>
          <p:nvPr/>
        </p:nvSpPr>
        <p:spPr>
          <a:xfrm>
            <a:off x="943723" y="800974"/>
            <a:ext cx="4780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기업프로젝트 </a:t>
            </a:r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- 4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9D7D6-4CAD-CE6E-A106-C3BE4D6871D6}"/>
              </a:ext>
            </a:extLst>
          </p:cNvPr>
          <p:cNvSpPr txBox="1"/>
          <p:nvPr/>
        </p:nvSpPr>
        <p:spPr>
          <a:xfrm>
            <a:off x="6386286" y="4126361"/>
            <a:ext cx="48494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4405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5" name="Google Shape;462;p34">
            <a:extLst>
              <a:ext uri="{FF2B5EF4-FFF2-40B4-BE49-F238E27FC236}">
                <a16:creationId xmlns:a16="http://schemas.microsoft.com/office/drawing/2014/main" id="{1DDE9E3F-B426-8223-8DB4-935BC7347F97}"/>
              </a:ext>
            </a:extLst>
          </p:cNvPr>
          <p:cNvSpPr txBox="1"/>
          <p:nvPr/>
        </p:nvSpPr>
        <p:spPr>
          <a:xfrm>
            <a:off x="1090748" y="799228"/>
            <a:ext cx="374040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역사의 중요성</a:t>
            </a:r>
            <a:endParaRPr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1D3173-F682-5F7E-659B-371D7EF64391}"/>
              </a:ext>
            </a:extLst>
          </p:cNvPr>
          <p:cNvSpPr txBox="1"/>
          <p:nvPr/>
        </p:nvSpPr>
        <p:spPr>
          <a:xfrm>
            <a:off x="15573089" y="1072892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900BF73-5F8C-3CAC-A34C-99F3BD9E2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97" y="3564840"/>
            <a:ext cx="4978234" cy="393929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독도에 대해 배우고, 지켜요!">
            <a:extLst>
              <a:ext uri="{FF2B5EF4-FFF2-40B4-BE49-F238E27FC236}">
                <a16:creationId xmlns:a16="http://schemas.microsoft.com/office/drawing/2014/main" id="{0D5DC016-74AF-4D09-7F35-CB41D612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80" y="3570295"/>
            <a:ext cx="5165234" cy="387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6D85863D-34DA-0375-E8C3-8C216DB6746A}"/>
              </a:ext>
            </a:extLst>
          </p:cNvPr>
          <p:cNvSpPr txBox="1"/>
          <p:nvPr/>
        </p:nvSpPr>
        <p:spPr>
          <a:xfrm>
            <a:off x="12157578" y="2580420"/>
            <a:ext cx="5039674" cy="518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한국사가 필수인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 공무원 응시 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C87CF-6CB5-CEEE-A2BF-C4BB8ECC8D9E}"/>
              </a:ext>
            </a:extLst>
          </p:cNvPr>
          <p:cNvSpPr txBox="1"/>
          <p:nvPr/>
        </p:nvSpPr>
        <p:spPr>
          <a:xfrm>
            <a:off x="1221797" y="2649544"/>
            <a:ext cx="3096550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동북공정과 독도영유권 주장  </a:t>
            </a:r>
          </a:p>
        </p:txBody>
      </p:sp>
      <p:pic>
        <p:nvPicPr>
          <p:cNvPr id="17" name="그림 24">
            <a:extLst>
              <a:ext uri="{FF2B5EF4-FFF2-40B4-BE49-F238E27FC236}">
                <a16:creationId xmlns:a16="http://schemas.microsoft.com/office/drawing/2014/main" id="{4B0DC5C8-E3F7-A49B-EE4A-429AB891A5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50" t="19330" r="8340" b="15040"/>
          <a:stretch>
            <a:fillRect/>
          </a:stretch>
        </p:blipFill>
        <p:spPr>
          <a:xfrm>
            <a:off x="12251656" y="3576353"/>
            <a:ext cx="4995796" cy="3872859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925CE5-CCB1-B735-6E87-B092B4EE04AF}"/>
              </a:ext>
            </a:extLst>
          </p:cNvPr>
          <p:cNvSpPr txBox="1"/>
          <p:nvPr/>
        </p:nvSpPr>
        <p:spPr>
          <a:xfrm>
            <a:off x="5254832" y="8046402"/>
            <a:ext cx="8318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나라들의 역사 날조 그리고 수능과 공무원 시험에서 필수인 한국사는 우리에게 한국사가 중요한 이유</a:t>
            </a:r>
            <a:endParaRPr kumimoji="0" lang="en-US" altLang="ko-KR" sz="2800" b="0" i="0" u="none" strike="noStrike" kern="1200" cap="none" spc="0" normalizeH="0" baseline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Google Shape;337;p30">
            <a:extLst>
              <a:ext uri="{FF2B5EF4-FFF2-40B4-BE49-F238E27FC236}">
                <a16:creationId xmlns:a16="http://schemas.microsoft.com/office/drawing/2014/main" id="{CF91583B-D6DE-3D55-4B21-919052433CD2}"/>
              </a:ext>
            </a:extLst>
          </p:cNvPr>
          <p:cNvSpPr txBox="1"/>
          <p:nvPr/>
        </p:nvSpPr>
        <p:spPr>
          <a:xfrm>
            <a:off x="1090748" y="2072649"/>
            <a:ext cx="876600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현재 당면한 문제와 주제 선정의 실질적 이유</a:t>
            </a:r>
            <a:endParaRPr lang="en-US" altLang="ko-KR" sz="24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05F2A-2F65-8B35-D200-C7CE4B65209A}"/>
              </a:ext>
            </a:extLst>
          </p:cNvPr>
          <p:cNvSpPr txBox="1"/>
          <p:nvPr/>
        </p:nvSpPr>
        <p:spPr>
          <a:xfrm>
            <a:off x="15686518" y="1072892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Google Shape;461;p34">
            <a:extLst>
              <a:ext uri="{FF2B5EF4-FFF2-40B4-BE49-F238E27FC236}">
                <a16:creationId xmlns:a16="http://schemas.microsoft.com/office/drawing/2014/main" id="{997DC47B-81B3-F8E2-DEF1-24B91705B6A9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4557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ject 6">
            <a:extLst>
              <a:ext uri="{FF2B5EF4-FFF2-40B4-BE49-F238E27FC236}">
                <a16:creationId xmlns:a16="http://schemas.microsoft.com/office/drawing/2014/main" id="{5A94B59C-2D3D-5B5D-F05B-B98DB4B7E3A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1037605" y="3147628"/>
            <a:ext cx="10398017" cy="4102765"/>
          </a:xfrm>
          <a:prstGeom prst="rect">
            <a:avLst/>
          </a:prstGeom>
          <a:solidFill>
            <a:srgbClr val="4F81BD"/>
          </a:solidFill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5" name="Google Shape;462;p34">
            <a:extLst>
              <a:ext uri="{FF2B5EF4-FFF2-40B4-BE49-F238E27FC236}">
                <a16:creationId xmlns:a16="http://schemas.microsoft.com/office/drawing/2014/main" id="{1DDE9E3F-B426-8223-8DB4-935BC7347F97}"/>
              </a:ext>
            </a:extLst>
          </p:cNvPr>
          <p:cNvSpPr txBox="1"/>
          <p:nvPr/>
        </p:nvSpPr>
        <p:spPr>
          <a:xfrm>
            <a:off x="1090748" y="799228"/>
            <a:ext cx="374040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프로젝트 개요</a:t>
            </a:r>
            <a:endParaRPr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1D3173-F682-5F7E-659B-371D7EF64391}"/>
              </a:ext>
            </a:extLst>
          </p:cNvPr>
          <p:cNvSpPr txBox="1"/>
          <p:nvPr/>
        </p:nvSpPr>
        <p:spPr>
          <a:xfrm>
            <a:off x="15781479" y="1072892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개요</a:t>
            </a:r>
          </a:p>
        </p:txBody>
      </p:sp>
      <p:sp>
        <p:nvSpPr>
          <p:cNvPr id="20" name="Google Shape;337;p30">
            <a:extLst>
              <a:ext uri="{FF2B5EF4-FFF2-40B4-BE49-F238E27FC236}">
                <a16:creationId xmlns:a16="http://schemas.microsoft.com/office/drawing/2014/main" id="{F0F8EF2C-817B-43BD-98B8-F3F716FEA949}"/>
              </a:ext>
            </a:extLst>
          </p:cNvPr>
          <p:cNvSpPr txBox="1"/>
          <p:nvPr/>
        </p:nvSpPr>
        <p:spPr>
          <a:xfrm>
            <a:off x="1090748" y="2072649"/>
            <a:ext cx="876600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추진 방향 및 최종 사용자 설정</a:t>
            </a:r>
            <a:endParaRPr lang="en-US" altLang="ko-KR" sz="24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702804-FF2C-2376-2521-CCD5985BC44C}"/>
              </a:ext>
            </a:extLst>
          </p:cNvPr>
          <p:cNvSpPr txBox="1"/>
          <p:nvPr/>
        </p:nvSpPr>
        <p:spPr>
          <a:xfrm>
            <a:off x="1654861" y="4320691"/>
            <a:ext cx="5817316" cy="2787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역사 데이터의 방대한 양과 복잡한 색인으로 인해 필요한 정보를 </a:t>
            </a:r>
            <a:r>
              <a:rPr lang="ko-KR" altLang="en-US" sz="1800" b="1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찾아보기가 번거롭고 어려움</a:t>
            </a:r>
            <a:endParaRPr lang="en-US" altLang="ko-KR" sz="1800" b="1" i="0" dirty="0">
              <a:solidFill>
                <a:srgbClr val="1D1C1D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Question and Answering </a:t>
            </a:r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자연어처리 모델을 기반으로 비교적 빠른 시간 내에 한국사에 대한 궁금증을 해소하고</a:t>
            </a:r>
            <a:r>
              <a:rPr lang="en-US" altLang="ko-KR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정보에 접근할 수 있는 </a:t>
            </a:r>
            <a:r>
              <a:rPr lang="en-US" altLang="ko-KR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MRC </a:t>
            </a:r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개발</a:t>
            </a:r>
            <a:endParaRPr lang="en-US" altLang="ko-KR" sz="1800" b="1" i="0" dirty="0">
              <a:solidFill>
                <a:srgbClr val="1D1C1D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FD1835-6055-EC73-D9EB-C8DE1F5B7645}"/>
              </a:ext>
            </a:extLst>
          </p:cNvPr>
          <p:cNvSpPr txBox="1"/>
          <p:nvPr/>
        </p:nvSpPr>
        <p:spPr>
          <a:xfrm>
            <a:off x="7980477" y="4733897"/>
            <a:ext cx="4974566" cy="167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Target: </a:t>
            </a:r>
            <a:r>
              <a:rPr lang="ko-KR" altLang="en-US" sz="18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한국사 능력 검정 시험</a:t>
            </a:r>
            <a:r>
              <a:rPr lang="en-US" altLang="ko-KR" sz="18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수능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18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공무원 국사 과목을 공부하는 학생 및 한국사에 관심 있는 일반인 전반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1CEAEE-05AB-F374-25C7-B2153D4F4A7B}"/>
              </a:ext>
            </a:extLst>
          </p:cNvPr>
          <p:cNvSpPr/>
          <p:nvPr/>
        </p:nvSpPr>
        <p:spPr>
          <a:xfrm>
            <a:off x="1263321" y="3175807"/>
            <a:ext cx="12127831" cy="5348271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8A9F4F2-BFA1-085E-0466-A59683415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126" y="2915594"/>
            <a:ext cx="1013386" cy="10133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3B535E-D5A9-A4A7-8253-FD771E01F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5348" y="4161676"/>
            <a:ext cx="981824" cy="9818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C6434B-A771-E6B4-F8C1-3D6EBBB06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5348" y="6668044"/>
            <a:ext cx="1125104" cy="1125104"/>
          </a:xfrm>
          <a:prstGeom prst="rect">
            <a:avLst/>
          </a:prstGeom>
        </p:spPr>
      </p:pic>
      <p:sp>
        <p:nvSpPr>
          <p:cNvPr id="29" name="Google Shape;461;p34">
            <a:extLst>
              <a:ext uri="{FF2B5EF4-FFF2-40B4-BE49-F238E27FC236}">
                <a16:creationId xmlns:a16="http://schemas.microsoft.com/office/drawing/2014/main" id="{92558DB6-03E0-6459-F65C-AD42735DAB8C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B5D64-1B23-3BAF-CD19-9C09107E7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6240" y="5275704"/>
            <a:ext cx="1117978" cy="111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F908EA2-A61C-72FB-DA8B-DC3A318CFC94}"/>
              </a:ext>
            </a:extLst>
          </p:cNvPr>
          <p:cNvCxnSpPr>
            <a:cxnSpLocks/>
          </p:cNvCxnSpPr>
          <p:nvPr/>
        </p:nvCxnSpPr>
        <p:spPr>
          <a:xfrm>
            <a:off x="2711420" y="6660621"/>
            <a:ext cx="13351791" cy="262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5" name="Google Shape;462;p34">
            <a:extLst>
              <a:ext uri="{FF2B5EF4-FFF2-40B4-BE49-F238E27FC236}">
                <a16:creationId xmlns:a16="http://schemas.microsoft.com/office/drawing/2014/main" id="{1DDE9E3F-B426-8223-8DB4-935BC7347F97}"/>
              </a:ext>
            </a:extLst>
          </p:cNvPr>
          <p:cNvSpPr txBox="1"/>
          <p:nvPr/>
        </p:nvSpPr>
        <p:spPr>
          <a:xfrm>
            <a:off x="1090747" y="799228"/>
            <a:ext cx="6415521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프로젝트 추진 과정</a:t>
            </a:r>
            <a:endParaRPr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1D3173-F682-5F7E-659B-371D7EF64391}"/>
              </a:ext>
            </a:extLst>
          </p:cNvPr>
          <p:cNvSpPr txBox="1"/>
          <p:nvPr/>
        </p:nvSpPr>
        <p:spPr>
          <a:xfrm>
            <a:off x="15617973" y="1072892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1.3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프로세스</a:t>
            </a:r>
          </a:p>
        </p:txBody>
      </p:sp>
      <p:sp>
        <p:nvSpPr>
          <p:cNvPr id="20" name="Google Shape;337;p30">
            <a:extLst>
              <a:ext uri="{FF2B5EF4-FFF2-40B4-BE49-F238E27FC236}">
                <a16:creationId xmlns:a16="http://schemas.microsoft.com/office/drawing/2014/main" id="{F0F8EF2C-817B-43BD-98B8-F3F716FEA949}"/>
              </a:ext>
            </a:extLst>
          </p:cNvPr>
          <p:cNvSpPr txBox="1"/>
          <p:nvPr/>
        </p:nvSpPr>
        <p:spPr>
          <a:xfrm>
            <a:off x="1090748" y="2072649"/>
            <a:ext cx="876600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원활한 추진을 위한 프로젝트 일정 확인 및 단계 설정</a:t>
            </a:r>
            <a:endParaRPr lang="en-US" altLang="ko-KR" sz="24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7238915-243F-51AA-C9A7-5EB8D01AF7E8}"/>
              </a:ext>
            </a:extLst>
          </p:cNvPr>
          <p:cNvSpPr/>
          <p:nvPr/>
        </p:nvSpPr>
        <p:spPr>
          <a:xfrm>
            <a:off x="1632407" y="3137903"/>
            <a:ext cx="2216262" cy="507771"/>
          </a:xfrm>
          <a:prstGeom prst="roundRect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기간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11B3535C-6B6D-7D3C-529F-709F7AB70314}"/>
              </a:ext>
            </a:extLst>
          </p:cNvPr>
          <p:cNvSpPr txBox="1"/>
          <p:nvPr/>
        </p:nvSpPr>
        <p:spPr>
          <a:xfrm>
            <a:off x="4423286" y="3171338"/>
            <a:ext cx="5199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1">
              <a:buClr>
                <a:schemeClr val="accent2"/>
              </a:buClr>
            </a:pP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2022.05.30(</a:t>
            </a: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~ 2022.06.24(</a:t>
            </a: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(</a:t>
            </a: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0799265-9E80-0282-24F5-C3BD506CEEB7}"/>
              </a:ext>
            </a:extLst>
          </p:cNvPr>
          <p:cNvSpPr/>
          <p:nvPr/>
        </p:nvSpPr>
        <p:spPr>
          <a:xfrm>
            <a:off x="1632407" y="4345191"/>
            <a:ext cx="2216262" cy="555694"/>
          </a:xfrm>
          <a:prstGeom prst="roundRect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추진과정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67B48E9-43C1-FA55-C285-6493E141EC5E}"/>
              </a:ext>
            </a:extLst>
          </p:cNvPr>
          <p:cNvSpPr/>
          <p:nvPr/>
        </p:nvSpPr>
        <p:spPr>
          <a:xfrm>
            <a:off x="1632407" y="7921898"/>
            <a:ext cx="2216262" cy="555694"/>
          </a:xfrm>
          <a:prstGeom prst="roundRect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BA1EE8E1-D881-52DE-869D-D74D01C6DDBF}"/>
              </a:ext>
            </a:extLst>
          </p:cNvPr>
          <p:cNvSpPr txBox="1"/>
          <p:nvPr/>
        </p:nvSpPr>
        <p:spPr>
          <a:xfrm>
            <a:off x="4423286" y="7985598"/>
            <a:ext cx="6513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1">
              <a:buClr>
                <a:schemeClr val="accent2"/>
              </a:buClr>
            </a:pP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방대한 한국사에 대한 편리한 지식 습득과 접근 가능 실현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427E6A4-D3C1-CE17-88EB-EAF904043A02}"/>
              </a:ext>
            </a:extLst>
          </p:cNvPr>
          <p:cNvCxnSpPr>
            <a:cxnSpLocks/>
          </p:cNvCxnSpPr>
          <p:nvPr/>
        </p:nvCxnSpPr>
        <p:spPr>
          <a:xfrm>
            <a:off x="4280579" y="5143500"/>
            <a:ext cx="11632711" cy="10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AB42018E-61D5-AE97-6EA6-49ED69EC6FA3}"/>
              </a:ext>
            </a:extLst>
          </p:cNvPr>
          <p:cNvSpPr/>
          <p:nvPr/>
        </p:nvSpPr>
        <p:spPr>
          <a:xfrm>
            <a:off x="9622426" y="6157686"/>
            <a:ext cx="2800855" cy="1058300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서비스 </a:t>
            </a:r>
            <a:endParaRPr lang="en-US" altLang="ko-KR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및 디자인</a:t>
            </a:r>
          </a:p>
        </p:txBody>
      </p:sp>
      <p:sp>
        <p:nvSpPr>
          <p:cNvPr id="46" name="화살표: 갈매기형 수장 45">
            <a:extLst>
              <a:ext uri="{FF2B5EF4-FFF2-40B4-BE49-F238E27FC236}">
                <a16:creationId xmlns:a16="http://schemas.microsoft.com/office/drawing/2014/main" id="{7892BAB1-389C-9023-70FF-A4003B4F3A1A}"/>
              </a:ext>
            </a:extLst>
          </p:cNvPr>
          <p:cNvSpPr/>
          <p:nvPr/>
        </p:nvSpPr>
        <p:spPr>
          <a:xfrm>
            <a:off x="12920951" y="6147053"/>
            <a:ext cx="2626215" cy="1091866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및 </a:t>
            </a:r>
            <a:endParaRPr lang="en-US" altLang="ko-KR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</a:t>
            </a:r>
          </a:p>
        </p:txBody>
      </p: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31C39563-8AEC-B89D-F621-E1A201A72DB4}"/>
              </a:ext>
            </a:extLst>
          </p:cNvPr>
          <p:cNvSpPr/>
          <p:nvPr/>
        </p:nvSpPr>
        <p:spPr>
          <a:xfrm>
            <a:off x="3685035" y="6139772"/>
            <a:ext cx="2391520" cy="1058300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Retrieve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완성 </a:t>
            </a:r>
          </a:p>
        </p:txBody>
      </p:sp>
      <p:sp>
        <p:nvSpPr>
          <p:cNvPr id="49" name="화살표: 갈매기형 수장 48">
            <a:extLst>
              <a:ext uri="{FF2B5EF4-FFF2-40B4-BE49-F238E27FC236}">
                <a16:creationId xmlns:a16="http://schemas.microsoft.com/office/drawing/2014/main" id="{758353E8-5E9A-82B0-436B-346A6A05D6E6}"/>
              </a:ext>
            </a:extLst>
          </p:cNvPr>
          <p:cNvSpPr/>
          <p:nvPr/>
        </p:nvSpPr>
        <p:spPr>
          <a:xfrm>
            <a:off x="6498541" y="6144719"/>
            <a:ext cx="2626215" cy="1058300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Reading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서버와 연결 </a:t>
            </a:r>
          </a:p>
        </p:txBody>
      </p:sp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A93D374E-9909-77D3-8240-A5CDCED55B6E}"/>
              </a:ext>
            </a:extLst>
          </p:cNvPr>
          <p:cNvSpPr/>
          <p:nvPr/>
        </p:nvSpPr>
        <p:spPr>
          <a:xfrm>
            <a:off x="5542172" y="4625305"/>
            <a:ext cx="2626215" cy="1058300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6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플로우 작성</a:t>
            </a:r>
          </a:p>
        </p:txBody>
      </p:sp>
      <p:sp>
        <p:nvSpPr>
          <p:cNvPr id="51" name="화살표: 갈매기형 수장 50">
            <a:extLst>
              <a:ext uri="{FF2B5EF4-FFF2-40B4-BE49-F238E27FC236}">
                <a16:creationId xmlns:a16="http://schemas.microsoft.com/office/drawing/2014/main" id="{3FBCE754-7CA0-DB56-422A-55A5C77EC1E0}"/>
              </a:ext>
            </a:extLst>
          </p:cNvPr>
          <p:cNvSpPr/>
          <p:nvPr/>
        </p:nvSpPr>
        <p:spPr>
          <a:xfrm>
            <a:off x="8722552" y="4611159"/>
            <a:ext cx="2626215" cy="1083079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수정 및 데이터 수집</a:t>
            </a:r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FC1ED7FF-6926-E712-D335-A2F27C4F25E9}"/>
              </a:ext>
            </a:extLst>
          </p:cNvPr>
          <p:cNvSpPr/>
          <p:nvPr/>
        </p:nvSpPr>
        <p:spPr>
          <a:xfrm>
            <a:off x="11807252" y="4611159"/>
            <a:ext cx="2626216" cy="1077114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정제 및 </a:t>
            </a:r>
            <a:r>
              <a:rPr lang="ko-KR" altLang="en-US" sz="16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태깅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54" name="Google Shape;461;p34">
            <a:extLst>
              <a:ext uri="{FF2B5EF4-FFF2-40B4-BE49-F238E27FC236}">
                <a16:creationId xmlns:a16="http://schemas.microsoft.com/office/drawing/2014/main" id="{6A19A0AD-A789-4F9B-2ED3-C4C8F7888689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779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13375" y="3013473"/>
            <a:ext cx="4013203" cy="6143227"/>
            <a:chOff x="2613375" y="2681583"/>
            <a:chExt cx="4013203" cy="66707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3375" y="2681583"/>
              <a:ext cx="4013203" cy="6670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36256" y="3038815"/>
            <a:ext cx="4013203" cy="6117885"/>
            <a:chOff x="7136256" y="2681583"/>
            <a:chExt cx="4013203" cy="66707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256" y="2681583"/>
              <a:ext cx="4013203" cy="6670798"/>
            </a:xfrm>
            <a:prstGeom prst="rect">
              <a:avLst/>
            </a:prstGeom>
          </p:spPr>
        </p:pic>
      </p:grpSp>
      <p:sp>
        <p:nvSpPr>
          <p:cNvPr id="41" name="Google Shape;337;p30">
            <a:extLst>
              <a:ext uri="{FF2B5EF4-FFF2-40B4-BE49-F238E27FC236}">
                <a16:creationId xmlns:a16="http://schemas.microsoft.com/office/drawing/2014/main" id="{06238ED3-FA84-8AB3-A6A6-F86B79FFB778}"/>
              </a:ext>
            </a:extLst>
          </p:cNvPr>
          <p:cNvSpPr txBox="1"/>
          <p:nvPr/>
        </p:nvSpPr>
        <p:spPr>
          <a:xfrm>
            <a:off x="1090748" y="2072649"/>
            <a:ext cx="8766000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단계별 사용된 개발 도구 확인 및 세팅</a:t>
            </a:r>
            <a:endParaRPr lang="en-US" altLang="ko-KR" sz="24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43" name="Picture 20" descr="프로젝트 주피터 - 위키백과, 우리 모두의 백과사전">
            <a:extLst>
              <a:ext uri="{FF2B5EF4-FFF2-40B4-BE49-F238E27FC236}">
                <a16:creationId xmlns:a16="http://schemas.microsoft.com/office/drawing/2014/main" id="{C0B74EEC-A5DC-F04B-918C-CE0FC2766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13" y="4691050"/>
            <a:ext cx="1456926" cy="168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2" descr="Colaboratory에 오신 것을 환영합니다 - Colaboratory">
            <a:extLst>
              <a:ext uri="{FF2B5EF4-FFF2-40B4-BE49-F238E27FC236}">
                <a16:creationId xmlns:a16="http://schemas.microsoft.com/office/drawing/2014/main" id="{988AC3B4-CB67-05AB-EE50-E387E2286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40" y="6686315"/>
            <a:ext cx="2018145" cy="201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2B7A4A79-CF62-38BB-4144-100BB4F9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939" y="4884638"/>
            <a:ext cx="1253836" cy="12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ocoo, 플라스크, 로고 아이콘 에 Vector Logo">
            <a:extLst>
              <a:ext uri="{FF2B5EF4-FFF2-40B4-BE49-F238E27FC236}">
                <a16:creationId xmlns:a16="http://schemas.microsoft.com/office/drawing/2014/main" id="{EAE1DB30-4640-E3C4-D771-69DECAE9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454" y="7145861"/>
            <a:ext cx="2478998" cy="123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ED79991-E6E8-0D74-E18A-6084EAEEC73F}"/>
              </a:ext>
            </a:extLst>
          </p:cNvPr>
          <p:cNvSpPr txBox="1"/>
          <p:nvPr/>
        </p:nvSpPr>
        <p:spPr>
          <a:xfrm>
            <a:off x="15944986" y="107289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1.4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</a:p>
        </p:txBody>
      </p:sp>
      <p:sp>
        <p:nvSpPr>
          <p:cNvPr id="53" name="Google Shape;462;p34">
            <a:extLst>
              <a:ext uri="{FF2B5EF4-FFF2-40B4-BE49-F238E27FC236}">
                <a16:creationId xmlns:a16="http://schemas.microsoft.com/office/drawing/2014/main" id="{7E4DC2A0-DF09-F88A-3796-A06F708DF7FA}"/>
              </a:ext>
            </a:extLst>
          </p:cNvPr>
          <p:cNvSpPr txBox="1"/>
          <p:nvPr/>
        </p:nvSpPr>
        <p:spPr>
          <a:xfrm>
            <a:off x="1090747" y="799228"/>
            <a:ext cx="6415521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 환경</a:t>
            </a:r>
            <a:endParaRPr sz="4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C66891-848C-287D-CFF2-A2C82E2517CD}"/>
              </a:ext>
            </a:extLst>
          </p:cNvPr>
          <p:cNvSpPr txBox="1"/>
          <p:nvPr/>
        </p:nvSpPr>
        <p:spPr>
          <a:xfrm>
            <a:off x="2825096" y="3664907"/>
            <a:ext cx="358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</a:t>
            </a:r>
            <a:r>
              <a:rPr kumimoji="1" lang="en-US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ore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구축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76AC3C-E42D-B0AB-6342-DB2349059FE9}"/>
              </a:ext>
            </a:extLst>
          </p:cNvPr>
          <p:cNvSpPr txBox="1"/>
          <p:nvPr/>
        </p:nvSpPr>
        <p:spPr>
          <a:xfrm>
            <a:off x="7347977" y="3703243"/>
            <a:ext cx="358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구현</a:t>
            </a:r>
            <a:endParaRPr kumimoji="1" lang="ko-Kore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Google Shape;461;p34">
            <a:extLst>
              <a:ext uri="{FF2B5EF4-FFF2-40B4-BE49-F238E27FC236}">
                <a16:creationId xmlns:a16="http://schemas.microsoft.com/office/drawing/2014/main" id="{217C58A5-2074-C86D-9568-3460604753A4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66" name="그룹 1006">
            <a:extLst>
              <a:ext uri="{FF2B5EF4-FFF2-40B4-BE49-F238E27FC236}">
                <a16:creationId xmlns:a16="http://schemas.microsoft.com/office/drawing/2014/main" id="{F6068A9C-490F-1235-FDAC-6BE9FD2861D2}"/>
              </a:ext>
            </a:extLst>
          </p:cNvPr>
          <p:cNvGrpSpPr/>
          <p:nvPr/>
        </p:nvGrpSpPr>
        <p:grpSpPr>
          <a:xfrm>
            <a:off x="11666472" y="3026144"/>
            <a:ext cx="4009022" cy="6117884"/>
            <a:chOff x="1216957" y="5815570"/>
            <a:chExt cx="5257143" cy="7093595"/>
          </a:xfrm>
        </p:grpSpPr>
        <p:pic>
          <p:nvPicPr>
            <p:cNvPr id="67" name="Object 20">
              <a:extLst>
                <a:ext uri="{FF2B5EF4-FFF2-40B4-BE49-F238E27FC236}">
                  <a16:creationId xmlns:a16="http://schemas.microsoft.com/office/drawing/2014/main" id="{55B3DFBA-24E6-6D9D-9FCC-B55EF3C31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957" y="5815570"/>
              <a:ext cx="5257143" cy="709359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4C6C7B5-B8BD-9129-6DDB-568035B573F5}"/>
              </a:ext>
            </a:extLst>
          </p:cNvPr>
          <p:cNvSpPr txBox="1"/>
          <p:nvPr/>
        </p:nvSpPr>
        <p:spPr>
          <a:xfrm>
            <a:off x="11876104" y="3703243"/>
            <a:ext cx="358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Language</a:t>
            </a:r>
            <a:endParaRPr kumimoji="1" lang="ko-Kore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Picture 26" descr="파이썬 교육 python IT학원 무엇을배울까? : 네이버 블로그">
            <a:extLst>
              <a:ext uri="{FF2B5EF4-FFF2-40B4-BE49-F238E27FC236}">
                <a16:creationId xmlns:a16="http://schemas.microsoft.com/office/drawing/2014/main" id="{9B96D285-E57C-FA45-CCF9-067C2003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485" y="4956339"/>
            <a:ext cx="2478998" cy="24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66578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381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3018</ep:Words>
  <ep:PresentationFormat>사용자 지정</ep:PresentationFormat>
  <ep:Paragraphs>701</ep:Paragraphs>
  <ep:Slides>52</ep:Slides>
  <ep:Notes>20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ep:HeadingPairs>
  <ep:TitlesOfParts>
    <vt:vector size="54" baseType="lpstr">
      <vt:lpstr>Office Theme</vt:lpstr>
      <vt:lpstr>2_Office Theme</vt:lpstr>
      <vt:lpstr>슬라이드 1</vt:lpstr>
      <vt:lpstr>PowerPoint 프레젠테이션</vt:lpstr>
      <vt:lpstr>슬라이드 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kyun</cp:lastModifiedBy>
  <dcterms:modified xsi:type="dcterms:W3CDTF">2022-07-23T08:15:37.596</dcterms:modified>
  <cp:revision>30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